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0" r:id="rId2"/>
    <p:sldId id="262" r:id="rId3"/>
    <p:sldId id="261" r:id="rId4"/>
    <p:sldId id="265" r:id="rId5"/>
    <p:sldId id="263" r:id="rId6"/>
    <p:sldId id="259" r:id="rId7"/>
  </p:sldIdLst>
  <p:sldSz cx="9144000" cy="6858000" type="screen4x3"/>
  <p:notesSz cx="6938963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586" autoAdjust="0"/>
  </p:normalViewPr>
  <p:slideViewPr>
    <p:cSldViewPr>
      <p:cViewPr varScale="1">
        <p:scale>
          <a:sx n="73" d="100"/>
          <a:sy n="73" d="100"/>
        </p:scale>
        <p:origin x="-20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6884" cy="461804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0473" y="0"/>
            <a:ext cx="3006884" cy="461804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8AFF69AC-BF26-45DE-AE16-6770B2616CFF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897" y="4387136"/>
            <a:ext cx="5551170" cy="4156234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06884" cy="461804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0473" y="8772668"/>
            <a:ext cx="3006884" cy="461804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ED4AE92A-8594-45E6-9C9C-C730F1E6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41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50974" indent="-288836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55344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17482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79620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41758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003895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66033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928171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>
                <a:solidFill>
                  <a:prstClr val="black"/>
                </a:solidFill>
              </a:rPr>
              <a:pPr/>
              <a:t>1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Inertia or status quo </a:t>
            </a:r>
            <a:endParaRPr lang="en-GB" dirty="0" smtClean="0"/>
          </a:p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Heuristics e.g.</a:t>
            </a:r>
            <a:r>
              <a:rPr lang="en-GB" baseline="0" dirty="0" smtClean="0"/>
              <a:t> reliance on </a:t>
            </a:r>
            <a:r>
              <a:rPr lang="en-GB" dirty="0" smtClean="0"/>
              <a:t>past </a:t>
            </a:r>
            <a:r>
              <a:rPr lang="en-GB" dirty="0" smtClean="0"/>
              <a:t>performance </a:t>
            </a:r>
            <a:endParaRPr lang="en-GB" dirty="0" smtClean="0"/>
          </a:p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Choice </a:t>
            </a:r>
            <a:r>
              <a:rPr lang="en-GB" dirty="0" smtClean="0"/>
              <a:t>and attribute overload</a:t>
            </a:r>
          </a:p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Framing effects </a:t>
            </a:r>
            <a:endParaRPr lang="en-GB" dirty="0" smtClean="0"/>
          </a:p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Loss </a:t>
            </a:r>
            <a:r>
              <a:rPr lang="en-GB" dirty="0" smtClean="0"/>
              <a:t>and ambiguity aversion </a:t>
            </a:r>
            <a:endParaRPr lang="en-GB" dirty="0" smtClean="0"/>
          </a:p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Naïve diversification</a:t>
            </a:r>
          </a:p>
          <a:p>
            <a:pPr marL="173302" indent="-173302">
              <a:buFont typeface="Arial" pitchFamily="34" charset="0"/>
              <a:buChar char="•"/>
            </a:pPr>
            <a:r>
              <a:rPr lang="en-GB" dirty="0" smtClean="0"/>
              <a:t>Lack </a:t>
            </a:r>
            <a:r>
              <a:rPr lang="en-GB" dirty="0" smtClean="0"/>
              <a:t>of monitoring and </a:t>
            </a:r>
            <a:r>
              <a:rPr lang="en-GB" dirty="0" smtClean="0"/>
              <a:t>reviewing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AE92A-8594-45E6-9C9C-C730F1E6D6A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90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50974" indent="-288836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55344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17482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79620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41758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003895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66033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928171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530AFEC-E799-40AE-83EB-858C86C8F754}" type="slidenum">
              <a:rPr lang="de-DE" sz="1200">
                <a:solidFill>
                  <a:prstClr val="black"/>
                </a:solidFill>
              </a:rPr>
              <a:pPr/>
              <a:t>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AE92A-8594-45E6-9C9C-C730F1E6D6A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13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50974" indent="-288836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55344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17482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79620" indent="-231069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41758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003895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66033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928171" indent="-2310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B6097579-9D1D-4741-9E36-90D701B28E23}" type="slidenum">
              <a:rPr lang="de-DE" sz="1200"/>
              <a:pPr/>
              <a:t>6</a:t>
            </a:fld>
            <a:endParaRPr lang="de-DE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iopa_PLATFORM_Segmen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04800" y="6324600"/>
            <a:ext cx="807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9" descr="eiopa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-4763"/>
            <a:ext cx="263525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400800" cy="1524000"/>
          </a:xfrm>
        </p:spPr>
        <p:txBody>
          <a:bodyPr anchor="b"/>
          <a:lstStyle>
            <a:lvl1pPr marL="0" indent="0">
              <a:lnSpc>
                <a:spcPct val="70000"/>
              </a:lnSpc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61285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4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19063"/>
            <a:ext cx="203835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19063"/>
            <a:ext cx="596265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2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09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6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6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0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81F384-E620-4382-AFF7-AF3B80F0D233}" type="slidenum">
              <a:rPr lang="en-GB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22C6574-245F-412C-89F4-570491E9EEAD}" type="slidenum">
              <a:rPr lang="en-GB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269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15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pic>
        <p:nvPicPr>
          <p:cNvPr id="1028" name="Picture 5" descr="eiopa_PLATFORM_segmen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eiopa_weis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652463"/>
            <a:ext cx="21605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304800" y="63246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9063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6724650" y="6324600"/>
            <a:ext cx="21145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96" charset="-128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0" hangingPunct="0">
              <a:defRPr/>
            </a:pPr>
            <a:fld id="{C0524EBD-7DF8-4721-8A24-37FB8C9D9F9B}" type="slidenum">
              <a:rPr lang="en-GB" smtClean="0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en-GB" sz="15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3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858000" cy="1143000"/>
          </a:xfrm>
        </p:spPr>
        <p:txBody>
          <a:bodyPr/>
          <a:lstStyle/>
          <a:p>
            <a:r>
              <a:rPr lang="en-GB" dirty="0"/>
              <a:t>Investment options for occupational DC scheme members </a:t>
            </a:r>
            <a:endParaRPr lang="de-DE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de-DE" dirty="0" smtClean="0"/>
              <a:t>OPSG</a:t>
            </a:r>
          </a:p>
          <a:p>
            <a:r>
              <a:rPr lang="de-DE" dirty="0" smtClean="0"/>
              <a:t>Frankfurt, 10 March 2015</a:t>
            </a:r>
          </a:p>
        </p:txBody>
      </p:sp>
    </p:spTree>
    <p:extLst>
      <p:ext uri="{BB962C8B-B14F-4D97-AF65-F5344CB8AC3E}">
        <p14:creationId xmlns:p14="http://schemas.microsoft.com/office/powerpoint/2010/main" val="6502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GB" dirty="0"/>
              <a:t>Behavioural biases in the context of investment </a:t>
            </a:r>
            <a:r>
              <a:rPr lang="en-GB" dirty="0" smtClean="0"/>
              <a:t>decisions</a:t>
            </a:r>
          </a:p>
          <a:p>
            <a:pPr marL="514350" indent="-514350">
              <a:buFont typeface="+mj-lt"/>
              <a:buAutoNum type="romanUcPeriod"/>
            </a:pPr>
            <a:endParaRPr lang="en-GB" dirty="0" smtClean="0"/>
          </a:p>
          <a:p>
            <a:pPr marL="514350" indent="-514350">
              <a:buFont typeface="+mj-lt"/>
              <a:buAutoNum type="romanUcPeriod"/>
            </a:pPr>
            <a:r>
              <a:rPr lang="en-GB" dirty="0" smtClean="0"/>
              <a:t>Choice architecture in EU/EEA occupational DC pensions</a:t>
            </a:r>
            <a:endParaRPr lang="en-GB" dirty="0" smtClean="0"/>
          </a:p>
          <a:p>
            <a:pPr marL="514350" indent="-514350">
              <a:buFont typeface="+mj-lt"/>
              <a:buAutoNum type="romanUcPeriod"/>
            </a:pPr>
            <a:endParaRPr lang="en-GB" dirty="0" smtClean="0"/>
          </a:p>
          <a:p>
            <a:pPr marL="514350" indent="-514350">
              <a:buFont typeface="+mj-lt"/>
              <a:buAutoNum type="romanUcPeriod"/>
            </a:pPr>
            <a:r>
              <a:rPr lang="en-GB" dirty="0" smtClean="0"/>
              <a:t> Relevance for future work on personal pensions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49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085" y="2908328"/>
            <a:ext cx="1394314" cy="340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Behavioural biases in the context of investment decisions</a:t>
            </a:r>
            <a:endParaRPr lang="en-US" sz="2600" dirty="0"/>
          </a:p>
        </p:txBody>
      </p:sp>
      <p:sp>
        <p:nvSpPr>
          <p:cNvPr id="4" name="Cloud Callout 3"/>
          <p:cNvSpPr/>
          <p:nvPr/>
        </p:nvSpPr>
        <p:spPr bwMode="auto">
          <a:xfrm>
            <a:off x="539552" y="5085184"/>
            <a:ext cx="2579618" cy="1071706"/>
          </a:xfrm>
          <a:prstGeom prst="cloudCallout">
            <a:avLst>
              <a:gd name="adj1" fmla="val 77010"/>
              <a:gd name="adj2" fmla="val -11967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96" charset="-128"/>
            </a:endParaRPr>
          </a:p>
        </p:txBody>
      </p:sp>
      <p:sp>
        <p:nvSpPr>
          <p:cNvPr id="17" name="Cloud Callout 16"/>
          <p:cNvSpPr/>
          <p:nvPr/>
        </p:nvSpPr>
        <p:spPr bwMode="auto">
          <a:xfrm>
            <a:off x="382866" y="3129457"/>
            <a:ext cx="2736304" cy="1335137"/>
          </a:xfrm>
          <a:prstGeom prst="cloudCallout">
            <a:avLst>
              <a:gd name="adj1" fmla="val 75561"/>
              <a:gd name="adj2" fmla="val -595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96" charset="-128"/>
            </a:endParaRPr>
          </a:p>
        </p:txBody>
      </p:sp>
      <p:sp>
        <p:nvSpPr>
          <p:cNvPr id="18" name="Cloud Callout 17"/>
          <p:cNvSpPr/>
          <p:nvPr/>
        </p:nvSpPr>
        <p:spPr bwMode="auto">
          <a:xfrm>
            <a:off x="2193795" y="1416317"/>
            <a:ext cx="2448272" cy="1215722"/>
          </a:xfrm>
          <a:prstGeom prst="cloudCallout">
            <a:avLst>
              <a:gd name="adj1" fmla="val 37812"/>
              <a:gd name="adj2" fmla="val 7934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96" charset="-128"/>
            </a:endParaRPr>
          </a:p>
        </p:txBody>
      </p:sp>
      <p:sp>
        <p:nvSpPr>
          <p:cNvPr id="19" name="Cloud Callout 18"/>
          <p:cNvSpPr/>
          <p:nvPr/>
        </p:nvSpPr>
        <p:spPr bwMode="auto">
          <a:xfrm>
            <a:off x="6367520" y="2053063"/>
            <a:ext cx="2448272" cy="1215722"/>
          </a:xfrm>
          <a:prstGeom prst="cloudCallout">
            <a:avLst>
              <a:gd name="adj1" fmla="val -93615"/>
              <a:gd name="adj2" fmla="val 5364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96" charset="-128"/>
            </a:endParaRPr>
          </a:p>
        </p:txBody>
      </p:sp>
      <p:sp>
        <p:nvSpPr>
          <p:cNvPr id="20" name="Cloud Callout 19"/>
          <p:cNvSpPr/>
          <p:nvPr/>
        </p:nvSpPr>
        <p:spPr bwMode="auto">
          <a:xfrm>
            <a:off x="6012160" y="4828665"/>
            <a:ext cx="2448272" cy="1215722"/>
          </a:xfrm>
          <a:prstGeom prst="cloudCallout">
            <a:avLst>
              <a:gd name="adj1" fmla="val -78083"/>
              <a:gd name="adj2" fmla="val -10084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96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4350" y="5297871"/>
            <a:ext cx="2199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 will not change </a:t>
            </a:r>
          </a:p>
          <a:p>
            <a:r>
              <a:rPr lang="en-GB" dirty="0" smtClean="0"/>
              <a:t>anymore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81065" y="3473859"/>
            <a:ext cx="2296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Past performance </a:t>
            </a:r>
          </a:p>
          <a:p>
            <a:r>
              <a:rPr lang="en-GB" dirty="0" smtClean="0"/>
              <a:t>looks good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94018" y="1704759"/>
            <a:ext cx="15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Too much</a:t>
            </a:r>
          </a:p>
          <a:p>
            <a:r>
              <a:rPr lang="en-GB" dirty="0" smtClean="0"/>
              <a:t>information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587006" y="2366564"/>
            <a:ext cx="2100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 prefer the risk </a:t>
            </a:r>
          </a:p>
          <a:p>
            <a:r>
              <a:rPr lang="en-GB" dirty="0" smtClean="0"/>
              <a:t>free option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231562" y="5219281"/>
            <a:ext cx="220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One third of each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4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763" indent="-4763"/>
            <a:r>
              <a:rPr lang="en-GB" dirty="0" smtClean="0"/>
              <a:t>Choice </a:t>
            </a:r>
            <a:r>
              <a:rPr lang="en-GB" dirty="0" smtClean="0"/>
              <a:t>architecture in EU/EEA occupational DC pensions</a:t>
            </a:r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153400" cy="4419600"/>
          </a:xfrm>
        </p:spPr>
        <p:txBody>
          <a:bodyPr/>
          <a:lstStyle/>
          <a:p>
            <a:r>
              <a:rPr lang="en-GB" sz="1800" b="1" dirty="0" smtClean="0"/>
              <a:t>Investment </a:t>
            </a:r>
            <a:r>
              <a:rPr lang="en-GB" sz="1800" b="1" dirty="0" smtClean="0"/>
              <a:t>governance </a:t>
            </a:r>
            <a:r>
              <a:rPr lang="en-GB" sz="1800" b="1" dirty="0"/>
              <a:t>– </a:t>
            </a:r>
            <a:r>
              <a:rPr lang="en-GB" sz="1800" b="1" dirty="0" smtClean="0"/>
              <a:t>prevails EU-wide to </a:t>
            </a:r>
            <a:r>
              <a:rPr lang="en-GB" sz="1800" b="1" dirty="0"/>
              <a:t>support effective investment </a:t>
            </a:r>
            <a:r>
              <a:rPr lang="en-GB" sz="1800" b="1" dirty="0" smtClean="0"/>
              <a:t>decisions</a:t>
            </a:r>
          </a:p>
          <a:p>
            <a:pPr lvl="1"/>
            <a:r>
              <a:rPr lang="en-GB" sz="1800" dirty="0" smtClean="0"/>
              <a:t>Overcome </a:t>
            </a:r>
            <a:r>
              <a:rPr lang="en-GB" sz="1800" dirty="0" smtClean="0"/>
              <a:t>behavioural biases</a:t>
            </a:r>
          </a:p>
          <a:p>
            <a:pPr lvl="1"/>
            <a:r>
              <a:rPr lang="en-GB" sz="1800" dirty="0" smtClean="0"/>
              <a:t>Require robust investment </a:t>
            </a:r>
            <a:r>
              <a:rPr lang="en-GB" sz="1800" dirty="0" smtClean="0"/>
              <a:t>decision-making processes in </a:t>
            </a:r>
            <a:r>
              <a:rPr lang="en-GB" sz="1800" dirty="0" smtClean="0"/>
              <a:t>the best </a:t>
            </a:r>
            <a:r>
              <a:rPr lang="en-GB" sz="1800" dirty="0" smtClean="0"/>
              <a:t>interest of scheme </a:t>
            </a:r>
            <a:r>
              <a:rPr lang="en-GB" sz="1800" dirty="0" smtClean="0"/>
              <a:t>members</a:t>
            </a:r>
            <a:endParaRPr lang="en-GB" sz="1800" dirty="0" smtClean="0"/>
          </a:p>
          <a:p>
            <a:r>
              <a:rPr lang="en-GB" sz="1800" b="1" dirty="0" smtClean="0"/>
              <a:t>Default </a:t>
            </a:r>
            <a:r>
              <a:rPr lang="en-GB" sz="1800" b="1" dirty="0" smtClean="0"/>
              <a:t>investment </a:t>
            </a:r>
            <a:r>
              <a:rPr lang="en-GB" sz="1800" b="1" dirty="0" smtClean="0"/>
              <a:t>– 10 </a:t>
            </a:r>
            <a:r>
              <a:rPr lang="en-GB" sz="1800" b="1" dirty="0"/>
              <a:t>out of 12 </a:t>
            </a:r>
            <a:r>
              <a:rPr lang="en-GB" sz="1800" b="1" dirty="0" smtClean="0"/>
              <a:t>Member States (where </a:t>
            </a:r>
            <a:r>
              <a:rPr lang="en-GB" sz="1800" b="1" dirty="0"/>
              <a:t>members can make </a:t>
            </a:r>
            <a:r>
              <a:rPr lang="en-GB" sz="1800" b="1" dirty="0" smtClean="0"/>
              <a:t>choices)</a:t>
            </a:r>
          </a:p>
          <a:p>
            <a:pPr lvl="1"/>
            <a:r>
              <a:rPr lang="en-GB" sz="1800" dirty="0" smtClean="0"/>
              <a:t>Takes </a:t>
            </a:r>
            <a:r>
              <a:rPr lang="en-GB" sz="1800" dirty="0" smtClean="0"/>
              <a:t>into account member’s inherent inertia</a:t>
            </a:r>
          </a:p>
          <a:p>
            <a:pPr lvl="1"/>
            <a:r>
              <a:rPr lang="en-GB" sz="1800" dirty="0" smtClean="0"/>
              <a:t>Should contain suitable life styling strategy</a:t>
            </a:r>
          </a:p>
          <a:p>
            <a:r>
              <a:rPr lang="en-GB" sz="1800" b="1" dirty="0" smtClean="0"/>
              <a:t>Reducing choice –in 8 out of 12 MS (where there </a:t>
            </a:r>
            <a:r>
              <a:rPr lang="en-GB" sz="1800" b="1" dirty="0" smtClean="0"/>
              <a:t>is member </a:t>
            </a:r>
            <a:r>
              <a:rPr lang="en-GB" sz="1800" b="1" dirty="0"/>
              <a:t>choice) </a:t>
            </a:r>
            <a:r>
              <a:rPr lang="en-GB" sz="1800" b="1" dirty="0" smtClean="0"/>
              <a:t>investment choice range from </a:t>
            </a:r>
            <a:r>
              <a:rPr lang="en-GB" sz="1800" b="1" dirty="0"/>
              <a:t>2 to </a:t>
            </a:r>
            <a:r>
              <a:rPr lang="en-GB" sz="1800" b="1" dirty="0" smtClean="0"/>
              <a:t>5</a:t>
            </a:r>
            <a:endParaRPr lang="en-GB" sz="1800" b="1" dirty="0" smtClean="0"/>
          </a:p>
          <a:p>
            <a:pPr lvl="1"/>
            <a:r>
              <a:rPr lang="en-US" sz="1800" dirty="0" smtClean="0"/>
              <a:t>Overcome choice and attribute </a:t>
            </a:r>
            <a:r>
              <a:rPr lang="en-US" sz="1800" dirty="0" smtClean="0"/>
              <a:t>overload</a:t>
            </a:r>
          </a:p>
          <a:p>
            <a:pPr lvl="1"/>
            <a:r>
              <a:rPr lang="en-US" sz="1800" dirty="0" smtClean="0"/>
              <a:t>Consider potential f</a:t>
            </a:r>
            <a:r>
              <a:rPr lang="en-US" sz="1800" dirty="0" smtClean="0"/>
              <a:t>raming effects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However, </a:t>
            </a:r>
            <a:r>
              <a:rPr lang="en-US" sz="1800" u="sng" dirty="0" smtClean="0"/>
              <a:t>risk of on-going member disengagement</a:t>
            </a:r>
            <a:r>
              <a:rPr lang="en-US" sz="1800" dirty="0" smtClean="0"/>
              <a:t>. </a:t>
            </a:r>
            <a:r>
              <a:rPr lang="en-US" sz="1800" dirty="0" smtClean="0"/>
              <a:t>Information is no panacea but </a:t>
            </a:r>
            <a:r>
              <a:rPr lang="en-US" sz="1800" dirty="0" smtClean="0"/>
              <a:t>engaging member </a:t>
            </a:r>
            <a:r>
              <a:rPr lang="en-US" sz="1800" dirty="0" err="1" smtClean="0"/>
              <a:t>comms</a:t>
            </a:r>
            <a:r>
              <a:rPr lang="en-US" sz="1800" dirty="0" smtClean="0"/>
              <a:t> are important to check suitability of default investment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0996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Relevance for future work on personal pensions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539208"/>
          </a:xfrm>
        </p:spPr>
        <p:txBody>
          <a:bodyPr/>
          <a:lstStyle/>
          <a:p>
            <a:pPr marL="324000">
              <a:spcBef>
                <a:spcPts val="0"/>
              </a:spcBef>
            </a:pPr>
            <a:r>
              <a:rPr lang="en-GB" sz="2000" b="1" dirty="0" smtClean="0"/>
              <a:t>Develop personal pensions </a:t>
            </a:r>
            <a:r>
              <a:rPr lang="en-GB" sz="2000" b="1" dirty="0" smtClean="0"/>
              <a:t>with “Max” in mind</a:t>
            </a:r>
            <a:endParaRPr lang="en-GB" sz="2000" b="1" dirty="0" smtClean="0"/>
          </a:p>
          <a:p>
            <a:pPr marL="724050" lvl="1">
              <a:spcBef>
                <a:spcPts val="0"/>
              </a:spcBef>
            </a:pPr>
            <a:r>
              <a:rPr lang="en-GB" sz="1800" dirty="0" smtClean="0"/>
              <a:t>Develop </a:t>
            </a:r>
            <a:r>
              <a:rPr lang="en-GB" sz="1800" dirty="0" smtClean="0"/>
              <a:t>a suitable default </a:t>
            </a:r>
            <a:r>
              <a:rPr lang="en-GB" sz="1800" dirty="0" smtClean="0"/>
              <a:t>option addressing </a:t>
            </a:r>
            <a:r>
              <a:rPr lang="en-GB" sz="1800" dirty="0"/>
              <a:t>members’ </a:t>
            </a:r>
            <a:r>
              <a:rPr lang="en-GB" sz="1800" dirty="0" smtClean="0"/>
              <a:t>inertia </a:t>
            </a:r>
          </a:p>
          <a:p>
            <a:pPr marL="724050" lvl="1">
              <a:spcBef>
                <a:spcPts val="0"/>
              </a:spcBef>
            </a:pPr>
            <a:r>
              <a:rPr lang="en-GB" sz="1800" dirty="0" smtClean="0"/>
              <a:t>Limited investment </a:t>
            </a:r>
            <a:r>
              <a:rPr lang="en-GB" sz="1800" dirty="0" smtClean="0"/>
              <a:t>options </a:t>
            </a:r>
            <a:r>
              <a:rPr lang="en-GB" sz="1800" dirty="0" smtClean="0"/>
              <a:t>to avoid choice </a:t>
            </a:r>
            <a:r>
              <a:rPr lang="en-GB" sz="1800" dirty="0" smtClean="0"/>
              <a:t>and attribute </a:t>
            </a:r>
            <a:r>
              <a:rPr lang="en-GB" sz="1800" dirty="0" smtClean="0"/>
              <a:t>overload</a:t>
            </a:r>
            <a:endParaRPr lang="en-GB" sz="1800" dirty="0" smtClean="0"/>
          </a:p>
          <a:p>
            <a:pPr marL="724050" lvl="1">
              <a:spcBef>
                <a:spcPts val="0"/>
              </a:spcBef>
              <a:buFontTx/>
              <a:buChar char="o"/>
            </a:pPr>
            <a:r>
              <a:rPr lang="en-GB" sz="1800" dirty="0" smtClean="0"/>
              <a:t>Develop appropriate </a:t>
            </a:r>
            <a:r>
              <a:rPr lang="en-GB" sz="1800" dirty="0" smtClean="0"/>
              <a:t>and flexible life styling strategy </a:t>
            </a:r>
            <a:r>
              <a:rPr lang="en-GB" sz="1800" dirty="0" smtClean="0"/>
              <a:t>allowing </a:t>
            </a:r>
            <a:r>
              <a:rPr lang="en-GB" sz="1800" dirty="0" smtClean="0"/>
              <a:t>to optimise returns </a:t>
            </a:r>
            <a:r>
              <a:rPr lang="en-GB" sz="1800" dirty="0" smtClean="0"/>
              <a:t>whilst </a:t>
            </a:r>
            <a:r>
              <a:rPr lang="en-GB" sz="1800" dirty="0" smtClean="0"/>
              <a:t>protecting </a:t>
            </a:r>
            <a:r>
              <a:rPr lang="en-GB" sz="1800" dirty="0" smtClean="0"/>
              <a:t>members’ </a:t>
            </a:r>
            <a:r>
              <a:rPr lang="en-GB" sz="1800" dirty="0" smtClean="0"/>
              <a:t>assets closer to retirement</a:t>
            </a:r>
          </a:p>
          <a:p>
            <a:pPr marL="724050" lvl="1">
              <a:spcBef>
                <a:spcPts val="0"/>
              </a:spcBef>
            </a:pPr>
            <a:r>
              <a:rPr lang="en-GB" sz="1800" dirty="0" smtClean="0"/>
              <a:t>Ensure the suitability </a:t>
            </a:r>
            <a:r>
              <a:rPr lang="en-GB" sz="1800" dirty="0"/>
              <a:t>of the default relative to </a:t>
            </a:r>
            <a:r>
              <a:rPr lang="en-GB" sz="1800" dirty="0" smtClean="0"/>
              <a:t>member’s </a:t>
            </a:r>
            <a:r>
              <a:rPr lang="en-GB" sz="1800" dirty="0"/>
              <a:t>risk / </a:t>
            </a:r>
            <a:r>
              <a:rPr lang="en-GB" sz="1800" dirty="0" smtClean="0"/>
              <a:t>return </a:t>
            </a:r>
            <a:r>
              <a:rPr lang="en-GB" sz="1800" dirty="0" smtClean="0"/>
              <a:t>preference at pre-contract phase but also on-going</a:t>
            </a:r>
            <a:endParaRPr lang="en-GB" sz="1800" dirty="0" smtClean="0"/>
          </a:p>
          <a:p>
            <a:pPr marL="724050" lvl="1">
              <a:spcBef>
                <a:spcPts val="0"/>
              </a:spcBef>
            </a:pPr>
            <a:r>
              <a:rPr lang="en-GB" sz="1800" dirty="0" smtClean="0"/>
              <a:t>Consider </a:t>
            </a:r>
            <a:r>
              <a:rPr lang="en-GB" sz="1800" dirty="0"/>
              <a:t>the suitability </a:t>
            </a:r>
            <a:r>
              <a:rPr lang="en-GB" sz="1800" dirty="0" smtClean="0"/>
              <a:t>of investment </a:t>
            </a:r>
            <a:r>
              <a:rPr lang="en-GB" sz="1800" dirty="0"/>
              <a:t>strategies </a:t>
            </a:r>
            <a:r>
              <a:rPr lang="en-GB" sz="1800" dirty="0" smtClean="0"/>
              <a:t>with </a:t>
            </a:r>
            <a:r>
              <a:rPr lang="en-GB" sz="1800" dirty="0" err="1" smtClean="0"/>
              <a:t>decumulation</a:t>
            </a:r>
            <a:r>
              <a:rPr lang="en-GB" sz="1800" dirty="0" smtClean="0"/>
              <a:t> practices in mind</a:t>
            </a:r>
            <a:endParaRPr lang="en-GB" sz="1800" dirty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GB" sz="1900" dirty="0" smtClean="0"/>
              <a:t>Providers as “choice architect” </a:t>
            </a:r>
            <a:r>
              <a:rPr lang="en-GB" sz="1900" dirty="0"/>
              <a:t>making investment decisions on behalf </a:t>
            </a:r>
            <a:r>
              <a:rPr lang="en-GB" sz="1900" dirty="0" smtClean="0"/>
              <a:t>of and </a:t>
            </a:r>
            <a:r>
              <a:rPr lang="en-GB" sz="1900" dirty="0"/>
              <a:t>in the interest of </a:t>
            </a:r>
            <a:r>
              <a:rPr lang="en-GB" sz="1900" dirty="0" smtClean="0"/>
              <a:t>“Max” would require good investment governance mechanisms in place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GB" sz="1900" dirty="0" smtClean="0"/>
              <a:t>Providers would need to find creative ways to engage with “Max” over time – at least to review the suitability of default investment relative to risk/return profile</a:t>
            </a:r>
          </a:p>
        </p:txBody>
      </p:sp>
    </p:spTree>
    <p:extLst>
      <p:ext uri="{BB962C8B-B14F-4D97-AF65-F5344CB8AC3E}">
        <p14:creationId xmlns:p14="http://schemas.microsoft.com/office/powerpoint/2010/main" val="410956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858000" cy="1143000"/>
          </a:xfrm>
        </p:spPr>
        <p:txBody>
          <a:bodyPr/>
          <a:lstStyle/>
          <a:p>
            <a:r>
              <a:rPr lang="de-DE" dirty="0" smtClean="0"/>
              <a:t>Thank you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de-DE" dirty="0" smtClean="0"/>
              <a:t>Carine </a:t>
            </a:r>
            <a:r>
              <a:rPr lang="de-DE" dirty="0" smtClean="0"/>
              <a:t>Pilot-Osborn</a:t>
            </a:r>
            <a:endParaRPr lang="de-DE" dirty="0" smtClean="0"/>
          </a:p>
          <a:p>
            <a:r>
              <a:rPr lang="de-DE" dirty="0" smtClean="0"/>
              <a:t>Principal </a:t>
            </a:r>
            <a:r>
              <a:rPr lang="de-DE" dirty="0"/>
              <a:t>Expert on </a:t>
            </a:r>
            <a:r>
              <a:rPr lang="de-DE" dirty="0" smtClean="0"/>
              <a:t>Pensions</a:t>
            </a:r>
          </a:p>
          <a:p>
            <a:r>
              <a:rPr lang="de-DE" dirty="0" smtClean="0"/>
              <a:t>EIOPA</a:t>
            </a:r>
          </a:p>
          <a:p>
            <a:r>
              <a:rPr lang="de-DE" dirty="0" smtClean="0"/>
              <a:t>email: </a:t>
            </a:r>
            <a:r>
              <a:rPr lang="de-DE" dirty="0"/>
              <a:t>Carine.Pilot-Osborn@eiopa.europa.eu</a:t>
            </a:r>
            <a:endParaRPr lang="de-DE" u="sng" dirty="0" smtClean="0"/>
          </a:p>
          <a:p>
            <a:r>
              <a:rPr lang="de-DE" dirty="0" smtClean="0"/>
              <a:t>phone</a:t>
            </a:r>
            <a:r>
              <a:rPr lang="de-DE" dirty="0"/>
              <a:t>: +49 69 951119 760</a:t>
            </a:r>
            <a:endParaRPr lang="de-DE" dirty="0" smtClean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606425" y="61642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OPA_presentation_temp_Office201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 Bold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cation_x0020_Date xmlns="2b395ac2-8163-4b1c-b2c0-fcf6a8d6604b">2015-04-16T22:00:00+00:00</Publication_x0020_Date>
    <b687f5c370784be381b55f490b18f6b4 xmlns="46cf5d05-017c-4f03-b1f6-893edf8c1825" xsi:nil="true"/>
    <StartDate xmlns="http://schemas.microsoft.com/sharepoint/v3">2015-04-16T22:00:00+00:00</StartDate>
    <e3b8259dbd224628b8b94cebb83fde6b xmlns="46cf5d05-017c-4f03-b1f6-893edf8c1825" xsi:nil="true"/>
    <m4e5b9a57ee34142859f8aa69e31e7bd xmlns="46cf5d05-017c-4f03-b1f6-893edf8c1825" xsi:nil="true"/>
    <TaxCatchAll xmlns="ab8f74c7-0748-4175-b0a7-798791edd7a4">
      <Value>41</Value>
    </TaxCatchAll>
    <m303bdcee8174b2eb036ac305aa5a282 xmlns="ab8f74c7-0748-4175-b0a7-798791edd7a4">
      <Terms xmlns="http://schemas.microsoft.com/office/infopath/2007/PartnerControls"/>
    </m303bdcee8174b2eb036ac305aa5a282>
    <bc77dcd2bf4f4077b5153d8986ab7c79 xmlns="ab8f74c7-0748-4175-b0a7-798791edd7a4">
      <Terms xmlns="http://schemas.microsoft.com/office/infopath/2007/PartnerControls"/>
    </bc77dcd2bf4f4077b5153d8986ab7c79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ublication Document" ma:contentTypeID="0x010100F025371A0D5F1846930DBA2C9EDAF56600AFC9069F21C440458F2314C115976576" ma:contentTypeVersion="11" ma:contentTypeDescription="Create a new document." ma:contentTypeScope="" ma:versionID="6e209b6a576250e7fc5b8ecf72f2839e">
  <xsd:schema xmlns:xsd="http://www.w3.org/2001/XMLSchema" xmlns:xs="http://www.w3.org/2001/XMLSchema" xmlns:p="http://schemas.microsoft.com/office/2006/metadata/properties" xmlns:ns1="http://schemas.microsoft.com/sharepoint/v3" xmlns:ns2="ab8f74c7-0748-4175-b0a7-798791edd7a4" xmlns:ns3="46cf5d05-017c-4f03-b1f6-893edf8c1825" xmlns:ns4="2b395ac2-8163-4b1c-b2c0-fcf6a8d6604b" targetNamespace="http://schemas.microsoft.com/office/2006/metadata/properties" ma:root="true" ma:fieldsID="fbf1aeb962f0084c7fe7eb88515c8747" ns1:_="" ns2:_="" ns3:_="" ns4:_="">
    <xsd:import namespace="http://schemas.microsoft.com/sharepoint/v3"/>
    <xsd:import namespace="ab8f74c7-0748-4175-b0a7-798791edd7a4"/>
    <xsd:import namespace="46cf5d05-017c-4f03-b1f6-893edf8c1825"/>
    <xsd:import namespace="2b395ac2-8163-4b1c-b2c0-fcf6a8d6604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m4e5b9a57ee34142859f8aa69e31e7bd" minOccurs="0"/>
                <xsd:element ref="ns3:e3b8259dbd224628b8b94cebb83fde6b" minOccurs="0"/>
                <xsd:element ref="ns3:b687f5c370784be381b55f490b18f6b4" minOccurs="0"/>
                <xsd:element ref="ns4:Publication_x0020_Date" minOccurs="0"/>
                <xsd:element ref="ns1:StartDate" minOccurs="0"/>
                <xsd:element ref="ns3:SharedWithUsers" minOccurs="0"/>
                <xsd:element ref="ns2:bc77dcd2bf4f4077b5153d8986ab7c79" minOccurs="0"/>
                <xsd:element ref="ns2:m303bdcee8174b2eb036ac305aa5a28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7" nillable="true" ma:displayName="Start Date" ma:default="[today]" ma:format="DateTime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f74c7-0748-4175-b0a7-798791edd7a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df6c9081-745a-4c96-a42a-40c5dedd0e67}" ma:internalName="TaxCatchAll" ma:showField="CatchAllData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df6c9081-745a-4c96-a42a-40c5dedd0e67}" ma:internalName="TaxCatchAllLabel" ma:readOnly="true" ma:showField="CatchAllDataLabel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c77dcd2bf4f4077b5153d8986ab7c79" ma:index="20" nillable="true" ma:taxonomy="true" ma:internalName="bc77dcd2bf4f4077b5153d8986ab7c79" ma:taxonomyFieldName="ERISDocumentType" ma:displayName="Document Type" ma:default="" ma:fieldId="{bc77dcd2-bf4f-4077-b515-3d8986ab7c79}" ma:sspId="2b1776d1-ae3b-49f8-a97b-1474fa7fa346" ma:termSetId="8291263e-1670-46c0-b090-f3efb02d9c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303bdcee8174b2eb036ac305aa5a282" ma:index="22" nillable="true" ma:taxonomy="true" ma:internalName="m303bdcee8174b2eb036ac305aa5a282" ma:taxonomyFieldName="ERISKeywords" ma:displayName="Tags and Keywords" ma:default="" ma:fieldId="{6303bdce-e817-4b2e-b036-ac305aa5a282}" ma:taxonomyMulti="true" ma:sspId="2b1776d1-ae3b-49f8-a97b-1474fa7fa346" ma:termSetId="041e8d27-50b6-44df-be8e-d4aba88ea6e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f5d05-017c-4f03-b1f6-893edf8c1825" elementFormDefault="qualified">
    <xsd:import namespace="http://schemas.microsoft.com/office/2006/documentManagement/types"/>
    <xsd:import namespace="http://schemas.microsoft.com/office/infopath/2007/PartnerControls"/>
    <xsd:element name="m4e5b9a57ee34142859f8aa69e31e7bd" ma:index="10" nillable="true" ma:displayName="Document Type_0" ma:hidden="true" ma:internalName="m4e5b9a57ee34142859f8aa69e31e7bd">
      <xsd:simpleType>
        <xsd:restriction base="dms:Note"/>
      </xsd:simpleType>
    </xsd:element>
    <xsd:element name="e3b8259dbd224628b8b94cebb83fde6b" ma:index="12" nillable="true" ma:displayName="Document Topic_0" ma:hidden="true" ma:internalName="e3b8259dbd224628b8b94cebb83fde6b">
      <xsd:simpleType>
        <xsd:restriction base="dms:Note"/>
      </xsd:simpleType>
    </xsd:element>
    <xsd:element name="b687f5c370784be381b55f490b18f6b4" ma:index="14" nillable="true" ma:displayName="Involved Party_0" ma:hidden="true" ma:internalName="b687f5c370784be381b55f490b18f6b4">
      <xsd:simpleType>
        <xsd:restriction base="dms:Note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95ac2-8163-4b1c-b2c0-fcf6a8d6604b" elementFormDefault="qualified">
    <xsd:import namespace="http://schemas.microsoft.com/office/2006/documentManagement/types"/>
    <xsd:import namespace="http://schemas.microsoft.com/office/infopath/2007/PartnerControls"/>
    <xsd:element name="Publication_x0020_Date" ma:index="16" nillable="true" ma:displayName="Publication Date" ma:format="DateOnly" ma:internalName="Publication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2b1776d1-ae3b-49f8-a97b-1474fa7fa346" ContentTypeId="0x0101" PreviousValue="false"/>
</file>

<file path=customXml/itemProps1.xml><?xml version="1.0" encoding="utf-8"?>
<ds:datastoreItem xmlns:ds="http://schemas.openxmlformats.org/officeDocument/2006/customXml" ds:itemID="{2BADF8B7-54E8-458A-9D55-9924FCDDFE53}"/>
</file>

<file path=customXml/itemProps2.xml><?xml version="1.0" encoding="utf-8"?>
<ds:datastoreItem xmlns:ds="http://schemas.openxmlformats.org/officeDocument/2006/customXml" ds:itemID="{53DF13B3-3B76-4C91-821A-9DDBD556BF0B}"/>
</file>

<file path=customXml/itemProps3.xml><?xml version="1.0" encoding="utf-8"?>
<ds:datastoreItem xmlns:ds="http://schemas.openxmlformats.org/officeDocument/2006/customXml" ds:itemID="{A143009F-0026-49F5-9916-D077E411C4CB}"/>
</file>

<file path=customXml/itemProps4.xml><?xml version="1.0" encoding="utf-8"?>
<ds:datastoreItem xmlns:ds="http://schemas.openxmlformats.org/officeDocument/2006/customXml" ds:itemID="{BD604738-2EC1-4C61-8BE9-C8E364C00C3C}"/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375</Words>
  <Application>Microsoft Office PowerPoint</Application>
  <PresentationFormat>On-screen Show (4:3)</PresentationFormat>
  <Paragraphs>57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EIOPA_presentation_temp_Office2010</vt:lpstr>
      <vt:lpstr>Investment options for occupational DC scheme members </vt:lpstr>
      <vt:lpstr>Outline</vt:lpstr>
      <vt:lpstr>Behavioural biases in the context of investment decisions</vt:lpstr>
      <vt:lpstr>Choice architecture in EU/EEA occupational DC pensions</vt:lpstr>
      <vt:lpstr>Relevance for future work on personal pensions</vt:lpstr>
      <vt:lpstr>Thank you</vt:lpstr>
    </vt:vector>
  </TitlesOfParts>
  <Company>EIOPA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OPSG-presentation-investment-options-report</dc:title>
  <dc:creator>Frederik Vandenweghe</dc:creator>
  <cp:lastModifiedBy>Carine Pilot-Osborn</cp:lastModifiedBy>
  <cp:revision>38</cp:revision>
  <cp:lastPrinted>2015-02-23T10:41:47Z</cp:lastPrinted>
  <dcterms:created xsi:type="dcterms:W3CDTF">2015-02-16T09:03:09Z</dcterms:created>
  <dcterms:modified xsi:type="dcterms:W3CDTF">2015-02-23T10:56:02Z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1948534972</vt:i4>
  </property>
  <property fmtid="{D5CDD505-2E9C-101B-9397-08002B2CF9AE}" pid="3" name="_NewReviewCycle">
    <vt:lpwstr/>
  </property>
  <property fmtid="{D5CDD505-2E9C-101B-9397-08002B2CF9AE}" pid="4" name="_EmailSubject">
    <vt:lpwstr>EIOPA public website update</vt:lpwstr>
  </property>
  <property fmtid="{D5CDD505-2E9C-101B-9397-08002B2CF9AE}" pid="5" name="_AuthorEmail">
    <vt:lpwstr>Simona.Murariu@eiopa.europa.eu</vt:lpwstr>
  </property>
  <property fmtid="{D5CDD505-2E9C-101B-9397-08002B2CF9AE}" pid="6" name="_AuthorEmailDisplayName">
    <vt:lpwstr>Simona Murariu</vt:lpwstr>
  </property>
  <property fmtid="{D5CDD505-2E9C-101B-9397-08002B2CF9AE}" pid="7" name="_PreviousAdHocReviewCycleID">
    <vt:i4>1435037358</vt:i4>
  </property>
  <property fmtid="{D5CDD505-2E9C-101B-9397-08002B2CF9AE}" pid="8" name="ContentTypeId">
    <vt:lpwstr>0x010100F025371A0D5F1846930DBA2C9EDAF56600AFC9069F21C440458F2314C115976576</vt:lpwstr>
  </property>
  <property fmtid="{D5CDD505-2E9C-101B-9397-08002B2CF9AE}" pid="9" name="Involved Party">
    <vt:lpwstr/>
  </property>
  <property fmtid="{D5CDD505-2E9C-101B-9397-08002B2CF9AE}" pid="10" name="lf7ec453acb346f5b4feea7d032d6f2c">
    <vt:lpwstr>Meetings|15a17da5-e312-47ac-b9f9-853188e9bb31</vt:lpwstr>
  </property>
  <property fmtid="{D5CDD505-2E9C-101B-9397-08002B2CF9AE}" pid="11" name="Document Topic">
    <vt:lpwstr/>
  </property>
  <property fmtid="{D5CDD505-2E9C-101B-9397-08002B2CF9AE}" pid="12" name="Document Type">
    <vt:lpwstr>41;#Meetings|15a17da5-e312-47ac-b9f9-853188e9bb31</vt:lpwstr>
  </property>
  <property fmtid="{D5CDD505-2E9C-101B-9397-08002B2CF9AE}" pid="13" name="obb4efe42ba0440ebcc21f478af52bc7">
    <vt:lpwstr/>
  </property>
  <property fmtid="{D5CDD505-2E9C-101B-9397-08002B2CF9AE}" pid="14" name="m4764fd034b84a6e893e168ee26c887c">
    <vt:lpwstr/>
  </property>
</Properties>
</file>