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4"/>
  </p:sldMasterIdLst>
  <p:notesMasterIdLst>
    <p:notesMasterId r:id="rId11"/>
  </p:notesMasterIdLst>
  <p:sldIdLst>
    <p:sldId id="256" r:id="rId5"/>
    <p:sldId id="257" r:id="rId6"/>
    <p:sldId id="261" r:id="rId7"/>
    <p:sldId id="263" r:id="rId8"/>
    <p:sldId id="264" r:id="rId9"/>
    <p:sldId id="258" r:id="rId10"/>
  </p:sldIdLst>
  <p:sldSz cx="9144000" cy="6858000" type="screen4x3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>
        <p:scale>
          <a:sx n="109" d="100"/>
          <a:sy n="109" d="100"/>
        </p:scale>
        <p:origin x="-9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4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96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96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96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96" charset="-128"/>
              </a:defRPr>
            </a:lvl1pPr>
          </a:lstStyle>
          <a:p>
            <a:pPr>
              <a:defRPr/>
            </a:pPr>
            <a:fld id="{B5A9C2E0-887A-4A62-B057-F20D7E3BDCC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3606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624DEB70-18CF-4797-B985-A6420A2CCD80}" type="slidenum">
              <a:rPr lang="de-DE" sz="1200" smtClean="0"/>
              <a:pPr/>
              <a:t>1</a:t>
            </a:fld>
            <a:endParaRPr lang="de-DE" sz="1200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4530AFEC-E799-40AE-83EB-858C86C8F754}" type="slidenum">
              <a:rPr lang="de-DE" sz="1200" smtClean="0"/>
              <a:pPr/>
              <a:t>2</a:t>
            </a:fld>
            <a:endParaRPr lang="de-DE" sz="1200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4530AFEC-E799-40AE-83EB-858C86C8F754}" type="slidenum">
              <a:rPr lang="de-DE" sz="1200" smtClean="0"/>
              <a:pPr/>
              <a:t>3</a:t>
            </a:fld>
            <a:endParaRPr lang="de-DE" sz="1200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4530AFEC-E799-40AE-83EB-858C86C8F754}" type="slidenum">
              <a:rPr lang="de-DE" sz="1200" smtClean="0"/>
              <a:pPr/>
              <a:t>4</a:t>
            </a:fld>
            <a:endParaRPr lang="de-DE" sz="1200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4530AFEC-E799-40AE-83EB-858C86C8F754}" type="slidenum">
              <a:rPr lang="de-DE" sz="1200" smtClean="0"/>
              <a:pPr/>
              <a:t>5</a:t>
            </a:fld>
            <a:endParaRPr lang="de-DE" sz="1200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B6097579-9D1D-4741-9E36-90D701B28E23}" type="slidenum">
              <a:rPr lang="de-DE" sz="1200" smtClean="0"/>
              <a:pPr/>
              <a:t>6</a:t>
            </a:fld>
            <a:endParaRPr lang="de-DE" sz="1200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iopa_PLATFORM_Segment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304800" y="6324600"/>
            <a:ext cx="80772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6" name="Picture 9" descr="eiopa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950" y="-4763"/>
            <a:ext cx="2635250" cy="183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4800" y="3124200"/>
            <a:ext cx="64008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648200"/>
            <a:ext cx="6400800" cy="1524000"/>
          </a:xfrm>
        </p:spPr>
        <p:txBody>
          <a:bodyPr anchor="b"/>
          <a:lstStyle>
            <a:lvl1pPr marL="0" indent="0">
              <a:lnSpc>
                <a:spcPct val="70000"/>
              </a:lnSpc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3486083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289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8450" y="119063"/>
            <a:ext cx="2038350" cy="5976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19063"/>
            <a:ext cx="5962650" cy="5976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4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57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3269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76400"/>
            <a:ext cx="40005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676400"/>
            <a:ext cx="40005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59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894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35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934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1581F384-E620-4382-AFF7-AF3B80F0D233}" type="slidenum">
              <a:rPr lang="en-GB"/>
              <a:pPr>
                <a:defRPr/>
              </a:pPr>
              <a:t>‹#›</a:t>
            </a:fld>
            <a:endParaRPr lang="en-GB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490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934200" y="64008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822C6574-245F-412C-89F4-570491E9EEAD}" type="slidenum">
              <a:rPr lang="en-GB"/>
              <a:pPr>
                <a:defRPr/>
              </a:pPr>
              <a:t>‹#›</a:t>
            </a:fld>
            <a:endParaRPr lang="en-GB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6774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1601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76400"/>
            <a:ext cx="8153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Mastertextformat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pic>
        <p:nvPicPr>
          <p:cNvPr id="1028" name="Picture 5" descr="eiopa_PLATFORM_segment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6" descr="eiopa_weiss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813" y="652463"/>
            <a:ext cx="2160587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Line 7"/>
          <p:cNvSpPr>
            <a:spLocks noChangeShapeType="1"/>
          </p:cNvSpPr>
          <p:nvPr/>
        </p:nvSpPr>
        <p:spPr bwMode="auto">
          <a:xfrm>
            <a:off x="304800" y="63246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1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19063"/>
            <a:ext cx="6248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Mastertitelformat bearbeiten</a:t>
            </a:r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 bwMode="auto">
          <a:xfrm>
            <a:off x="6724650" y="6324600"/>
            <a:ext cx="211455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tx1"/>
                </a:solidFill>
                <a:latin typeface="+mn-lt"/>
                <a:ea typeface="ＭＳ Ｐゴシック" pitchFamily="96" charset="-128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9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C0524EBD-7DF8-4721-8A24-37FB8C9D9F9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sz="1500" dirty="0">
              <a:solidFill>
                <a:srgbClr val="00000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04" r:id="rId3"/>
    <p:sldLayoutId id="2147483705" r:id="rId4"/>
    <p:sldLayoutId id="2147483706" r:id="rId5"/>
    <p:sldLayoutId id="2147483707" r:id="rId6"/>
    <p:sldLayoutId id="2147483713" r:id="rId7"/>
    <p:sldLayoutId id="2147483714" r:id="rId8"/>
    <p:sldLayoutId id="2147483708" r:id="rId9"/>
    <p:sldLayoutId id="2147483709" r:id="rId10"/>
    <p:sldLayoutId id="214748371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Verdana Bold" pitchFamily="96" charset="0"/>
          <a:ea typeface="ＭＳ Ｐゴシック" pitchFamily="96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o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-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Font typeface="Times" pitchFamily="18" charset="0"/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124200"/>
            <a:ext cx="6858000" cy="1143000"/>
          </a:xfrm>
        </p:spPr>
        <p:txBody>
          <a:bodyPr/>
          <a:lstStyle/>
          <a:p>
            <a:r>
              <a:rPr lang="de-DE" dirty="0" smtClean="0"/>
              <a:t>EIOPA Report on costs and charges of IORPs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de-DE" dirty="0" smtClean="0"/>
              <a:t>OPSG meeting</a:t>
            </a:r>
          </a:p>
          <a:p>
            <a:r>
              <a:rPr lang="de-DE" dirty="0" smtClean="0"/>
              <a:t>Frankfurt, 10 March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goals costs and charges project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Started as fact-finding exercise to “unravel </a:t>
            </a:r>
            <a:r>
              <a:rPr lang="en-GB" dirty="0"/>
              <a:t>the different categories that comprise the totality of costs and charges borne by members and beneficiaries, consider definitions and work towards uniform ways to quantify </a:t>
            </a:r>
            <a:r>
              <a:rPr lang="en-GB" dirty="0" smtClean="0"/>
              <a:t>them”</a:t>
            </a:r>
          </a:p>
          <a:p>
            <a:endParaRPr lang="en-GB" dirty="0" smtClean="0"/>
          </a:p>
          <a:p>
            <a:r>
              <a:rPr lang="en-GB" dirty="0" smtClean="0"/>
              <a:t>Project </a:t>
            </a:r>
            <a:r>
              <a:rPr lang="en-GB" dirty="0" smtClean="0"/>
              <a:t>covers </a:t>
            </a:r>
            <a:r>
              <a:rPr lang="en-GB" dirty="0" smtClean="0"/>
              <a:t>DB and DC occupational pension schemes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26 countries participated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Interim </a:t>
            </a:r>
            <a:r>
              <a:rPr lang="en-US" dirty="0" smtClean="0"/>
              <a:t>conclusions – focus of exercise changed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/>
              <a:t>L</a:t>
            </a:r>
            <a:r>
              <a:rPr lang="en-GB" sz="2000" dirty="0" smtClean="0"/>
              <a:t>ack </a:t>
            </a:r>
            <a:r>
              <a:rPr lang="en-GB" sz="2000" dirty="0"/>
              <a:t>of detailed information and practical experience among some Member States as regards the detail of costs and </a:t>
            </a:r>
            <a:r>
              <a:rPr lang="en-GB" sz="2000" dirty="0" smtClean="0"/>
              <a:t>charges</a:t>
            </a:r>
          </a:p>
          <a:p>
            <a:endParaRPr lang="en-GB" sz="2000" dirty="0" smtClean="0"/>
          </a:p>
          <a:p>
            <a:r>
              <a:rPr lang="en-GB" sz="2000" dirty="0"/>
              <a:t>R</a:t>
            </a:r>
            <a:r>
              <a:rPr lang="en-GB" sz="2000" dirty="0" smtClean="0"/>
              <a:t>egulation </a:t>
            </a:r>
            <a:r>
              <a:rPr lang="en-GB" sz="2000" dirty="0"/>
              <a:t>requirements as </a:t>
            </a:r>
            <a:r>
              <a:rPr lang="en-GB" sz="2000" dirty="0" smtClean="0"/>
              <a:t>regards </a:t>
            </a:r>
            <a:r>
              <a:rPr lang="en-GB" sz="2000" dirty="0"/>
              <a:t>costs and charges vary widely among Member States and are in some cases not comprehensive or absent </a:t>
            </a:r>
            <a:r>
              <a:rPr lang="en-GB" sz="2000" dirty="0" smtClean="0"/>
              <a:t>altogether</a:t>
            </a:r>
          </a:p>
          <a:p>
            <a:endParaRPr lang="en-GB" sz="2000" dirty="0"/>
          </a:p>
          <a:p>
            <a:r>
              <a:rPr lang="en-GB" sz="2000" dirty="0" smtClean="0"/>
              <a:t>Important findings: Pension </a:t>
            </a:r>
            <a:r>
              <a:rPr lang="en-GB" sz="2000" dirty="0"/>
              <a:t>scheme members and </a:t>
            </a:r>
            <a:r>
              <a:rPr lang="en-GB" sz="2000" dirty="0" smtClean="0"/>
              <a:t>number </a:t>
            </a:r>
            <a:r>
              <a:rPr lang="en-GB" sz="2000" dirty="0"/>
              <a:t>of National Competent Authorities </a:t>
            </a:r>
            <a:r>
              <a:rPr lang="en-GB" sz="2000" dirty="0" smtClean="0"/>
              <a:t>cannot </a:t>
            </a:r>
            <a:r>
              <a:rPr lang="en-GB" sz="2000" dirty="0"/>
              <a:t>always accurately assess if pension schemes offer value for </a:t>
            </a:r>
            <a:r>
              <a:rPr lang="en-GB" sz="2000" dirty="0" smtClean="0"/>
              <a:t>money (DC) </a:t>
            </a:r>
            <a:r>
              <a:rPr lang="en-GB" sz="2000" dirty="0"/>
              <a:t>or are </a:t>
            </a:r>
            <a:r>
              <a:rPr lang="en-GB" sz="2000" dirty="0" smtClean="0"/>
              <a:t>affordable (DB)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51492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report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/>
              <a:t>C</a:t>
            </a:r>
            <a:r>
              <a:rPr lang="en-GB" sz="2000" dirty="0" smtClean="0"/>
              <a:t>osts </a:t>
            </a:r>
            <a:r>
              <a:rPr lang="en-GB" sz="2000" dirty="0"/>
              <a:t>and charges should receive increased, specific </a:t>
            </a:r>
            <a:r>
              <a:rPr lang="en-GB" sz="2000" dirty="0" smtClean="0"/>
              <a:t>attention</a:t>
            </a:r>
          </a:p>
          <a:p>
            <a:r>
              <a:rPr lang="en-GB" sz="2000" dirty="0"/>
              <a:t>C</a:t>
            </a:r>
            <a:r>
              <a:rPr lang="en-GB" sz="2000" dirty="0" smtClean="0"/>
              <a:t>osts </a:t>
            </a:r>
            <a:r>
              <a:rPr lang="en-GB" sz="2000" dirty="0"/>
              <a:t>and charges should be considered in </a:t>
            </a:r>
            <a:r>
              <a:rPr lang="en-GB" sz="2000" dirty="0" smtClean="0"/>
              <a:t>context </a:t>
            </a:r>
            <a:r>
              <a:rPr lang="en-GB" sz="2000" dirty="0"/>
              <a:t>of contributions, risks and the performance of </a:t>
            </a:r>
            <a:r>
              <a:rPr lang="en-GB" sz="2000" dirty="0" smtClean="0"/>
              <a:t>investments </a:t>
            </a:r>
            <a:r>
              <a:rPr lang="en-GB" sz="2000" dirty="0" smtClean="0"/>
              <a:t>(‘overall approach’). </a:t>
            </a:r>
            <a:endParaRPr lang="en-GB" sz="2000" dirty="0" smtClean="0"/>
          </a:p>
          <a:p>
            <a:endParaRPr lang="en-GB" sz="2000" dirty="0"/>
          </a:p>
          <a:p>
            <a:pPr lvl="0"/>
            <a:r>
              <a:rPr lang="en-GB" sz="1800" dirty="0" smtClean="0"/>
              <a:t>With regard to costs and charges: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 smtClean="0"/>
              <a:t>Goal should be to disclose all costs </a:t>
            </a:r>
            <a:r>
              <a:rPr lang="en-GB" sz="1600" dirty="0"/>
              <a:t>and </a:t>
            </a:r>
            <a:r>
              <a:rPr lang="en-GB" sz="1600" dirty="0" smtClean="0"/>
              <a:t>charges so </a:t>
            </a:r>
            <a:r>
              <a:rPr lang="en-GB" sz="1600" dirty="0"/>
              <a:t>that</a:t>
            </a:r>
            <a:r>
              <a:rPr lang="en-GB" sz="1600" dirty="0" smtClean="0"/>
              <a:t>:</a:t>
            </a:r>
          </a:p>
          <a:p>
            <a:pPr lvl="2"/>
            <a:r>
              <a:rPr lang="en-GB" sz="1400" dirty="0" smtClean="0"/>
              <a:t>Parties </a:t>
            </a:r>
            <a:r>
              <a:rPr lang="en-GB" sz="1400" dirty="0"/>
              <a:t>bearing costs and charges </a:t>
            </a:r>
            <a:r>
              <a:rPr lang="en-GB" sz="1400" dirty="0" smtClean="0"/>
              <a:t>can assess </a:t>
            </a:r>
            <a:r>
              <a:rPr lang="en-GB" sz="1400" dirty="0"/>
              <a:t>if </a:t>
            </a:r>
            <a:r>
              <a:rPr lang="en-GB" sz="1400" dirty="0" smtClean="0"/>
              <a:t>costs </a:t>
            </a:r>
            <a:r>
              <a:rPr lang="en-GB" sz="1400" dirty="0"/>
              <a:t>and charges </a:t>
            </a:r>
            <a:r>
              <a:rPr lang="en-GB" sz="1400" dirty="0" smtClean="0"/>
              <a:t>paid </a:t>
            </a:r>
            <a:r>
              <a:rPr lang="en-GB" sz="1400" dirty="0"/>
              <a:t>represent good value for </a:t>
            </a:r>
            <a:r>
              <a:rPr lang="en-GB" sz="1400" dirty="0" smtClean="0"/>
              <a:t>money </a:t>
            </a:r>
            <a:r>
              <a:rPr lang="en-GB" sz="1400" dirty="0"/>
              <a:t>and;</a:t>
            </a:r>
          </a:p>
          <a:p>
            <a:pPr lvl="2"/>
            <a:r>
              <a:rPr lang="en-GB" sz="1400" dirty="0" smtClean="0"/>
              <a:t>all </a:t>
            </a:r>
            <a:r>
              <a:rPr lang="en-GB" sz="1400" dirty="0"/>
              <a:t>parties </a:t>
            </a:r>
            <a:r>
              <a:rPr lang="en-GB" sz="1400" dirty="0" smtClean="0"/>
              <a:t>can better exert </a:t>
            </a:r>
            <a:r>
              <a:rPr lang="en-GB" sz="1400" dirty="0"/>
              <a:t>market pressure on costs.</a:t>
            </a:r>
          </a:p>
          <a:p>
            <a:pPr marL="685800" lvl="2">
              <a:buFont typeface="Wingdings" panose="05000000000000000000" pitchFamily="2" charset="2"/>
              <a:buChar char="Ø"/>
            </a:pPr>
            <a:r>
              <a:rPr lang="en-GB" sz="1400" dirty="0" smtClean="0"/>
              <a:t>Ensure that </a:t>
            </a:r>
            <a:r>
              <a:rPr lang="nl-NL" sz="1400" dirty="0" smtClean="0"/>
              <a:t>NCAs have effective means to </a:t>
            </a:r>
            <a:r>
              <a:rPr lang="nl-NL" sz="1400" dirty="0"/>
              <a:t>assess how costs and charges affect value for money or the affordability of pension schemes</a:t>
            </a:r>
            <a:endParaRPr lang="en-GB" sz="1400" dirty="0"/>
          </a:p>
          <a:p>
            <a:r>
              <a:rPr lang="en-GB" sz="1800" dirty="0"/>
              <a:t>With regard to ‘overall approach’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dirty="0" smtClean="0"/>
              <a:t>Further work needed to </a:t>
            </a:r>
            <a:r>
              <a:rPr lang="en-GB" sz="1600" dirty="0" smtClean="0"/>
              <a:t>identify other relevant information elements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12659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to TFPP work on personal pensions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000" dirty="0"/>
              <a:t>Costs and charges report </a:t>
            </a:r>
            <a:r>
              <a:rPr lang="en-GB" sz="2000" dirty="0" smtClean="0"/>
              <a:t>(also for DC schemes): </a:t>
            </a:r>
          </a:p>
          <a:p>
            <a:pPr lvl="1"/>
            <a:r>
              <a:rPr lang="en-GB" sz="1600" dirty="0" smtClean="0"/>
              <a:t>Information </a:t>
            </a:r>
            <a:r>
              <a:rPr lang="en-GB" sz="1600" dirty="0"/>
              <a:t>on costs and charges not always detailed and </a:t>
            </a:r>
            <a:r>
              <a:rPr lang="en-GB" sz="1600" dirty="0" smtClean="0"/>
              <a:t>complete</a:t>
            </a:r>
          </a:p>
          <a:p>
            <a:pPr lvl="1"/>
            <a:r>
              <a:rPr lang="en-GB" sz="1600" dirty="0" smtClean="0"/>
              <a:t>Costs and charges to be considered </a:t>
            </a:r>
            <a:r>
              <a:rPr lang="en-GB" sz="1600" dirty="0"/>
              <a:t>in context of contributions, risks and the performance of investments </a:t>
            </a:r>
          </a:p>
          <a:p>
            <a:endParaRPr lang="en-GB" sz="2000" dirty="0" smtClean="0"/>
          </a:p>
          <a:p>
            <a:r>
              <a:rPr lang="en-GB" sz="2000" dirty="0" smtClean="0"/>
              <a:t>TFPP </a:t>
            </a:r>
            <a:r>
              <a:rPr lang="en-GB" sz="2000" dirty="0" smtClean="0"/>
              <a:t>work will focus on DC-like </a:t>
            </a:r>
            <a:r>
              <a:rPr lang="en-GB" sz="2000" dirty="0" smtClean="0"/>
              <a:t>Personal Pension Products (PPPs)</a:t>
            </a:r>
          </a:p>
          <a:p>
            <a:r>
              <a:rPr lang="en-GB" sz="2000" dirty="0" smtClean="0"/>
              <a:t>Disclosure for PPPs: Besides costs and charges </a:t>
            </a:r>
            <a:r>
              <a:rPr lang="en-GB" sz="2000" dirty="0" smtClean="0">
                <a:sym typeface="Wingdings" panose="05000000000000000000" pitchFamily="2" charset="2"/>
              </a:rPr>
              <a:t> TFPP will investigate if and how to best disclose other relevant information (investment risk indicators, return) that will not lead to information overload</a:t>
            </a:r>
          </a:p>
          <a:p>
            <a:endParaRPr lang="en-GB" sz="2000" dirty="0">
              <a:sym typeface="Wingdings" panose="05000000000000000000" pitchFamily="2" charset="2"/>
            </a:endParaRPr>
          </a:p>
          <a:p>
            <a:r>
              <a:rPr lang="en-GB" sz="2000" dirty="0" smtClean="0"/>
              <a:t>Goal: Max should be able to asses if ‘it pays to save’ / assess the value for money PPP offers</a:t>
            </a:r>
          </a:p>
          <a:p>
            <a:endParaRPr lang="en-GB" sz="2000" dirty="0" smtClean="0"/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3911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124200"/>
            <a:ext cx="6858000" cy="1143000"/>
          </a:xfrm>
        </p:spPr>
        <p:txBody>
          <a:bodyPr/>
          <a:lstStyle/>
          <a:p>
            <a:r>
              <a:rPr lang="de-DE" smtClean="0"/>
              <a:t>Thank you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de-DE" dirty="0" smtClean="0"/>
              <a:t>Cees Karregat</a:t>
            </a:r>
          </a:p>
          <a:p>
            <a:r>
              <a:rPr lang="de-DE" dirty="0" smtClean="0"/>
              <a:t>Senior expert on pensions</a:t>
            </a:r>
          </a:p>
          <a:p>
            <a:r>
              <a:rPr lang="de-DE" dirty="0" smtClean="0"/>
              <a:t>EIOPA</a:t>
            </a:r>
          </a:p>
        </p:txBody>
      </p:sp>
      <p:sp>
        <p:nvSpPr>
          <p:cNvPr id="9220" name="Rectangle 5"/>
          <p:cNvSpPr>
            <a:spLocks noChangeArrowheads="1"/>
          </p:cNvSpPr>
          <p:nvPr/>
        </p:nvSpPr>
        <p:spPr bwMode="auto">
          <a:xfrm>
            <a:off x="606425" y="61642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IOPA_presentation_temp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Verdana Bold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ublication Document" ma:contentTypeID="0x010100F025371A0D5F1846930DBA2C9EDAF56600AFC9069F21C440458F2314C115976576" ma:contentTypeVersion="11" ma:contentTypeDescription="Create a new document." ma:contentTypeScope="" ma:versionID="6e209b6a576250e7fc5b8ecf72f2839e">
  <xsd:schema xmlns:xsd="http://www.w3.org/2001/XMLSchema" xmlns:xs="http://www.w3.org/2001/XMLSchema" xmlns:p="http://schemas.microsoft.com/office/2006/metadata/properties" xmlns:ns1="http://schemas.microsoft.com/sharepoint/v3" xmlns:ns2="ab8f74c7-0748-4175-b0a7-798791edd7a4" xmlns:ns3="46cf5d05-017c-4f03-b1f6-893edf8c1825" xmlns:ns4="2b395ac2-8163-4b1c-b2c0-fcf6a8d6604b" targetNamespace="http://schemas.microsoft.com/office/2006/metadata/properties" ma:root="true" ma:fieldsID="fbf1aeb962f0084c7fe7eb88515c8747" ns1:_="" ns2:_="" ns3:_="" ns4:_="">
    <xsd:import namespace="http://schemas.microsoft.com/sharepoint/v3"/>
    <xsd:import namespace="ab8f74c7-0748-4175-b0a7-798791edd7a4"/>
    <xsd:import namespace="46cf5d05-017c-4f03-b1f6-893edf8c1825"/>
    <xsd:import namespace="2b395ac2-8163-4b1c-b2c0-fcf6a8d6604b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2:TaxCatchAllLabel" minOccurs="0"/>
                <xsd:element ref="ns3:m4e5b9a57ee34142859f8aa69e31e7bd" minOccurs="0"/>
                <xsd:element ref="ns3:e3b8259dbd224628b8b94cebb83fde6b" minOccurs="0"/>
                <xsd:element ref="ns3:b687f5c370784be381b55f490b18f6b4" minOccurs="0"/>
                <xsd:element ref="ns4:Publication_x0020_Date" minOccurs="0"/>
                <xsd:element ref="ns1:StartDate" minOccurs="0"/>
                <xsd:element ref="ns3:SharedWithUsers" minOccurs="0"/>
                <xsd:element ref="ns2:bc77dcd2bf4f4077b5153d8986ab7c79" minOccurs="0"/>
                <xsd:element ref="ns2:m303bdcee8174b2eb036ac305aa5a28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StartDate" ma:index="17" nillable="true" ma:displayName="Start Date" ma:default="[today]" ma:format="DateTime" ma:internalName="Start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8f74c7-0748-4175-b0a7-798791edd7a4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df6c9081-745a-4c96-a42a-40c5dedd0e67}" ma:internalName="TaxCatchAll" ma:showField="CatchAllData" ma:web="46cf5d05-017c-4f03-b1f6-893edf8c18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9" nillable="true" ma:displayName="Taxonomy Catch All Column1" ma:hidden="true" ma:list="{df6c9081-745a-4c96-a42a-40c5dedd0e67}" ma:internalName="TaxCatchAllLabel" ma:readOnly="true" ma:showField="CatchAllDataLabel" ma:web="46cf5d05-017c-4f03-b1f6-893edf8c18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bc77dcd2bf4f4077b5153d8986ab7c79" ma:index="20" nillable="true" ma:taxonomy="true" ma:internalName="bc77dcd2bf4f4077b5153d8986ab7c79" ma:taxonomyFieldName="ERISDocumentType" ma:displayName="Document Type" ma:default="" ma:fieldId="{bc77dcd2-bf4f-4077-b515-3d8986ab7c79}" ma:sspId="2b1776d1-ae3b-49f8-a97b-1474fa7fa346" ma:termSetId="8291263e-1670-46c0-b090-f3efb02d9c1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303bdcee8174b2eb036ac305aa5a282" ma:index="22" nillable="true" ma:taxonomy="true" ma:internalName="m303bdcee8174b2eb036ac305aa5a282" ma:taxonomyFieldName="ERISKeywords" ma:displayName="Tags and Keywords" ma:default="" ma:fieldId="{6303bdce-e817-4b2e-b036-ac305aa5a282}" ma:taxonomyMulti="true" ma:sspId="2b1776d1-ae3b-49f8-a97b-1474fa7fa346" ma:termSetId="041e8d27-50b6-44df-be8e-d4aba88ea6e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cf5d05-017c-4f03-b1f6-893edf8c1825" elementFormDefault="qualified">
    <xsd:import namespace="http://schemas.microsoft.com/office/2006/documentManagement/types"/>
    <xsd:import namespace="http://schemas.microsoft.com/office/infopath/2007/PartnerControls"/>
    <xsd:element name="m4e5b9a57ee34142859f8aa69e31e7bd" ma:index="10" nillable="true" ma:displayName="Document Type_0" ma:hidden="true" ma:internalName="m4e5b9a57ee34142859f8aa69e31e7bd">
      <xsd:simpleType>
        <xsd:restriction base="dms:Note"/>
      </xsd:simpleType>
    </xsd:element>
    <xsd:element name="e3b8259dbd224628b8b94cebb83fde6b" ma:index="12" nillable="true" ma:displayName="Document Topic_0" ma:hidden="true" ma:internalName="e3b8259dbd224628b8b94cebb83fde6b">
      <xsd:simpleType>
        <xsd:restriction base="dms:Note"/>
      </xsd:simpleType>
    </xsd:element>
    <xsd:element name="b687f5c370784be381b55f490b18f6b4" ma:index="14" nillable="true" ma:displayName="Involved Party_0" ma:hidden="true" ma:internalName="b687f5c370784be381b55f490b18f6b4">
      <xsd:simpleType>
        <xsd:restriction base="dms:Note"/>
      </xsd:simple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395ac2-8163-4b1c-b2c0-fcf6a8d6604b" elementFormDefault="qualified">
    <xsd:import namespace="http://schemas.microsoft.com/office/2006/documentManagement/types"/>
    <xsd:import namespace="http://schemas.microsoft.com/office/infopath/2007/PartnerControls"/>
    <xsd:element name="Publication_x0020_Date" ma:index="16" nillable="true" ma:displayName="Publication Date" ma:format="DateOnly" ma:internalName="Publication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cation_x0020_Date xmlns="2b395ac2-8163-4b1c-b2c0-fcf6a8d6604b">2015-04-16T22:00:00+00:00</Publication_x0020_Date>
    <b687f5c370784be381b55f490b18f6b4 xmlns="46cf5d05-017c-4f03-b1f6-893edf8c1825" xsi:nil="true"/>
    <StartDate xmlns="http://schemas.microsoft.com/sharepoint/v3">2015-04-16T22:00:00+00:00</StartDate>
    <e3b8259dbd224628b8b94cebb83fde6b xmlns="46cf5d05-017c-4f03-b1f6-893edf8c1825" xsi:nil="true"/>
    <m4e5b9a57ee34142859f8aa69e31e7bd xmlns="46cf5d05-017c-4f03-b1f6-893edf8c1825" xsi:nil="true"/>
    <TaxCatchAll xmlns="ab8f74c7-0748-4175-b0a7-798791edd7a4">
      <Value>41</Value>
    </TaxCatchAll>
    <m303bdcee8174b2eb036ac305aa5a282 xmlns="ab8f74c7-0748-4175-b0a7-798791edd7a4">
      <Terms xmlns="http://schemas.microsoft.com/office/infopath/2007/PartnerControls"/>
    </m303bdcee8174b2eb036ac305aa5a282>
    <bc77dcd2bf4f4077b5153d8986ab7c79 xmlns="ab8f74c7-0748-4175-b0a7-798791edd7a4">
      <Terms xmlns="http://schemas.microsoft.com/office/infopath/2007/PartnerControls"/>
    </bc77dcd2bf4f4077b5153d8986ab7c79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2b1776d1-ae3b-49f8-a97b-1474fa7fa346" ContentTypeId="0x0101" PreviousValue="false"/>
</file>

<file path=customXml/itemProps1.xml><?xml version="1.0" encoding="utf-8"?>
<ds:datastoreItem xmlns:ds="http://schemas.openxmlformats.org/officeDocument/2006/customXml" ds:itemID="{4B166FA7-E298-458A-80B2-1C4AD8BE8085}"/>
</file>

<file path=customXml/itemProps2.xml><?xml version="1.0" encoding="utf-8"?>
<ds:datastoreItem xmlns:ds="http://schemas.openxmlformats.org/officeDocument/2006/customXml" ds:itemID="{E2A34CCC-6726-4DD4-835A-061797CBFF42}"/>
</file>

<file path=customXml/itemProps3.xml><?xml version="1.0" encoding="utf-8"?>
<ds:datastoreItem xmlns:ds="http://schemas.openxmlformats.org/officeDocument/2006/customXml" ds:itemID="{4CD2A718-D6F5-4638-8CDC-BB781D83BA28}"/>
</file>

<file path=customXml/itemProps4.xml><?xml version="1.0" encoding="utf-8"?>
<ds:datastoreItem xmlns:ds="http://schemas.openxmlformats.org/officeDocument/2006/customXml" ds:itemID="{75891C15-6B48-4315-9AB4-3FA8D9DD4FDD}"/>
</file>

<file path=docProps/app.xml><?xml version="1.0" encoding="utf-8"?>
<Properties xmlns="http://schemas.openxmlformats.org/officeDocument/2006/extended-properties" xmlns:vt="http://schemas.openxmlformats.org/officeDocument/2006/docPropsVTypes">
  <Template>EIOPA_presentation_temp</Template>
  <TotalTime>39</TotalTime>
  <Words>394</Words>
  <Application>Microsoft Office PowerPoint</Application>
  <PresentationFormat>On-screen Show (4:3)</PresentationFormat>
  <Paragraphs>45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EIOPA_presentation_temp</vt:lpstr>
      <vt:lpstr>EIOPA Report on costs and charges of IORPs</vt:lpstr>
      <vt:lpstr>Original goals costs and charges project</vt:lpstr>
      <vt:lpstr>Interim conclusions – focus of exercise changed</vt:lpstr>
      <vt:lpstr>Conclusions report</vt:lpstr>
      <vt:lpstr>Link to TFPP work on personal pensions</vt:lpstr>
      <vt:lpstr>Thank you</vt:lpstr>
    </vt:vector>
  </TitlesOfParts>
  <Company>EIOPA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EIOPA Report on costs and charges of IORPs</dc:title>
  <dc:creator>Cees  Karregat</dc:creator>
  <cp:lastModifiedBy>Cees  Karregat</cp:lastModifiedBy>
  <cp:revision>3</cp:revision>
  <cp:lastPrinted>2011-02-01T16:59:21Z</cp:lastPrinted>
  <dcterms:created xsi:type="dcterms:W3CDTF">2015-02-23T14:24:25Z</dcterms:created>
  <dcterms:modified xsi:type="dcterms:W3CDTF">2015-02-23T15:03:30Z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0x010100F025371A0D5F1846930DBA2C9EDAF56600AFC9069F21C440458F2314C115976576</vt:lpwstr>
  </property>
  <property fmtid="{D5CDD505-2E9C-101B-9397-08002B2CF9AE}" pid="3" name="_AdHocReviewCycleID">
    <vt:i4>127607630</vt:i4>
  </property>
  <property fmtid="{D5CDD505-2E9C-101B-9397-08002B2CF9AE}" pid="4" name="_NewReviewCycle">
    <vt:lpwstr/>
  </property>
  <property fmtid="{D5CDD505-2E9C-101B-9397-08002B2CF9AE}" pid="5" name="_EmailSubject">
    <vt:lpwstr>EIOPA public website update</vt:lpwstr>
  </property>
  <property fmtid="{D5CDD505-2E9C-101B-9397-08002B2CF9AE}" pid="6" name="_AuthorEmail">
    <vt:lpwstr>Simona.Murariu@eiopa.europa.eu</vt:lpwstr>
  </property>
  <property fmtid="{D5CDD505-2E9C-101B-9397-08002B2CF9AE}" pid="7" name="_AuthorEmailDisplayName">
    <vt:lpwstr>Simona Murariu</vt:lpwstr>
  </property>
  <property fmtid="{D5CDD505-2E9C-101B-9397-08002B2CF9AE}" pid="8" name="Involved Party">
    <vt:lpwstr/>
  </property>
  <property fmtid="{D5CDD505-2E9C-101B-9397-08002B2CF9AE}" pid="9" name="lf7ec453acb346f5b4feea7d032d6f2c">
    <vt:lpwstr>Meetings|15a17da5-e312-47ac-b9f9-853188e9bb31</vt:lpwstr>
  </property>
  <property fmtid="{D5CDD505-2E9C-101B-9397-08002B2CF9AE}" pid="10" name="m4764fd034b84a6e893e168ee26c887c">
    <vt:lpwstr/>
  </property>
  <property fmtid="{D5CDD505-2E9C-101B-9397-08002B2CF9AE}" pid="11" name="Document Topic">
    <vt:lpwstr/>
  </property>
  <property fmtid="{D5CDD505-2E9C-101B-9397-08002B2CF9AE}" pid="12" name="Document Type">
    <vt:lpwstr>41;#Meetings|15a17da5-e312-47ac-b9f9-853188e9bb31</vt:lpwstr>
  </property>
  <property fmtid="{D5CDD505-2E9C-101B-9397-08002B2CF9AE}" pid="13" name="obb4efe42ba0440ebcc21f478af52bc7">
    <vt:lpwstr/>
  </property>
</Properties>
</file>