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8"/>
  </p:notesMasterIdLst>
  <p:sldIdLst>
    <p:sldId id="256" r:id="rId2"/>
    <p:sldId id="271" r:id="rId3"/>
    <p:sldId id="275" r:id="rId4"/>
    <p:sldId id="274" r:id="rId5"/>
    <p:sldId id="276" r:id="rId6"/>
    <p:sldId id="258" r:id="rId7"/>
  </p:sldIdLst>
  <p:sldSz cx="9144000" cy="6858000" type="screen4x3"/>
  <p:notesSz cx="6938963" cy="923607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8" d="100"/>
          <a:sy n="98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884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2079" y="0"/>
            <a:ext cx="3006884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195" y="4387136"/>
            <a:ext cx="5088573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271"/>
            <a:ext cx="3006884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8" tIns="46214" rIns="92428" bIns="46214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2079" y="8774271"/>
            <a:ext cx="3006884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8" tIns="46214" rIns="92428" bIns="462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2D8438F-8DB2-4156-AC50-CFEDD5B9F73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209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1pPr>
            <a:lvl2pPr marL="750974" indent="-288836"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2pPr>
            <a:lvl3pPr marL="1155344" indent="-231069"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3pPr>
            <a:lvl4pPr marL="1617482" indent="-231069"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4pPr>
            <a:lvl5pPr marL="2079620" indent="-231069"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5pPr>
            <a:lvl6pPr marL="2541758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6pPr>
            <a:lvl7pPr marL="3003895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7pPr>
            <a:lvl8pPr marL="3466033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8pPr>
            <a:lvl9pPr marL="3928171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9pPr>
          </a:lstStyle>
          <a:p>
            <a:fld id="{FA3BBE5C-EC8D-45A2-98E7-DD8A7EF88B55}" type="slidenum">
              <a:rPr lang="de-DE" altLang="en-US" sz="1200"/>
              <a:pPr/>
              <a:t>1</a:t>
            </a:fld>
            <a:endParaRPr lang="de-DE" alt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1pPr>
            <a:lvl2pPr marL="750974" indent="-288836"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2pPr>
            <a:lvl3pPr marL="1155344" indent="-231069"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3pPr>
            <a:lvl4pPr marL="1617482" indent="-231069"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4pPr>
            <a:lvl5pPr marL="2079620" indent="-231069"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5pPr>
            <a:lvl6pPr marL="2541758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6pPr>
            <a:lvl7pPr marL="3003895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7pPr>
            <a:lvl8pPr marL="3466033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8pPr>
            <a:lvl9pPr marL="3928171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96" charset="-128"/>
              </a:defRPr>
            </a:lvl9pPr>
          </a:lstStyle>
          <a:p>
            <a:fld id="{16D60A1E-0998-4CE3-8D21-BD9BA35BABAB}" type="slidenum">
              <a:rPr lang="de-DE" altLang="en-US" sz="1200"/>
              <a:pPr/>
              <a:t>6</a:t>
            </a:fld>
            <a:endParaRPr lang="de-DE" altLang="en-US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iopa_PLATFORM_Segmen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04800" y="6324600"/>
            <a:ext cx="8077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8" descr="eiopa_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1625"/>
            <a:ext cx="26670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3124200"/>
            <a:ext cx="640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648200"/>
            <a:ext cx="6400800" cy="1524000"/>
          </a:xfrm>
        </p:spPr>
        <p:txBody>
          <a:bodyPr anchor="b"/>
          <a:lstStyle>
            <a:lvl1pPr marL="0" indent="0">
              <a:lnSpc>
                <a:spcPct val="70000"/>
              </a:lnSpc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5277A70-9916-4D30-9784-D56EAEE422FC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2C21CB3-0F3B-4849-87D6-1C04881E75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6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B9C649-229D-496D-8EAC-D97D27C13361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D43D14-9B39-4B08-98E2-8EC0DE3D4E61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4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19063"/>
            <a:ext cx="2038350" cy="5976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19063"/>
            <a:ext cx="5962650" cy="5976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87ADC0-771D-4785-884D-A6FEA914A0CF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CFF2CF-0CFB-4C24-911C-D565C98D3C78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02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D0D640-6F14-4708-A84F-E0F08DB05157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7B5F13-841E-4587-A87A-F1475A0E2E47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810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07E6EE-4224-43ED-B401-7FA4421D0724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0066D9-6B80-41D6-8A96-752D0D81BB3C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52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764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3B965D-75BF-4CBA-986C-CC6760C42493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F1B6D1-2968-49BA-AE9D-E32201A63754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5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02FC50-CA43-4001-8307-8FFEBBB7CD85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19535B-79CB-4665-871D-4AAB0396CD0A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61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B637E4-AED6-466B-B78F-E13303022DF6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8CF180-27FC-48BF-AA5C-0103EBB077B7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4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A4CE2F-3B28-4983-93CA-AE8B5D488E1A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228EBB-C097-41E8-BDB8-942CE4A51F59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27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88C4F-7069-4BE0-AA24-5284F6362D2C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EA5CD3-D2CC-4421-BC2A-9B5186000B80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09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5B2BDF-32BB-426B-9018-C2AE5F3F0CFC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7C7AB4-1F51-4635-8899-61777E9DFE01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4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76400"/>
            <a:ext cx="8153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Mastertextformat bearbeiten</a:t>
            </a:r>
          </a:p>
          <a:p>
            <a:pPr lvl="1"/>
            <a:r>
              <a:rPr lang="en-GB" altLang="en-US" smtClean="0"/>
              <a:t>Zweite Ebene</a:t>
            </a:r>
          </a:p>
          <a:p>
            <a:pPr lvl="2"/>
            <a:r>
              <a:rPr lang="en-GB" altLang="en-US" smtClean="0"/>
              <a:t>Dritte Ebene</a:t>
            </a:r>
          </a:p>
          <a:p>
            <a:pPr lvl="3"/>
            <a:r>
              <a:rPr lang="en-GB" altLang="en-US" smtClean="0"/>
              <a:t>Vierte Ebene</a:t>
            </a:r>
          </a:p>
          <a:p>
            <a:pPr lvl="4"/>
            <a:r>
              <a:rPr lang="en-GB" altLang="en-US" smtClean="0"/>
              <a:t>Fünfte Ebene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fld id="{45B5D8DE-62F1-4B1A-B4AF-B6AD61F4CACD}" type="datetime4">
              <a:rPr lang="en-GB"/>
              <a:pPr>
                <a:defRPr/>
              </a:pPr>
              <a:t>24 February 2015</a:t>
            </a:fld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+mn-lt"/>
              </a:defRPr>
            </a:lvl1pPr>
          </a:lstStyle>
          <a:p>
            <a:pPr>
              <a:defRPr/>
            </a:pPr>
            <a:fld id="{FEC89035-DCA4-44EE-AAFE-4107E458BC1A}" type="slidenum">
              <a:rPr lang="en-GB"/>
              <a:pPr>
                <a:defRPr/>
              </a:pPr>
              <a:t>‹#›</a:t>
            </a:fld>
            <a:endParaRPr lang="en-GB" sz="1400" dirty="0"/>
          </a:p>
        </p:txBody>
      </p:sp>
      <p:pic>
        <p:nvPicPr>
          <p:cNvPr id="1029" name="Picture 5" descr="eiopa_PLATFORM_segment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eiopa_weis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652463"/>
            <a:ext cx="21605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304800" y="63246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9063"/>
            <a:ext cx="6248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Mastertitelformat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o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ea typeface="+mn-ea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Font typeface="Times" pitchFamily="96" charset="0"/>
        <a:buChar char="•"/>
        <a:defRPr sz="16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ulian.arevalo@eiopa.europa.e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2420888"/>
            <a:ext cx="6858000" cy="1414264"/>
          </a:xfrm>
        </p:spPr>
        <p:txBody>
          <a:bodyPr/>
          <a:lstStyle/>
          <a:p>
            <a:pPr algn="ctr" eaLnBrk="1" hangingPunct="1"/>
            <a:r>
              <a:rPr lang="de-DE" altLang="en-US" dirty="0" smtClean="0"/>
              <a:t>Gathering input</a:t>
            </a:r>
            <a:br>
              <a:rPr lang="de-DE" altLang="en-US" dirty="0" smtClean="0"/>
            </a:br>
            <a:r>
              <a:rPr lang="de-DE" altLang="en-US" dirty="0" smtClean="0"/>
              <a:t>for the </a:t>
            </a:r>
            <a:r>
              <a:rPr lang="de-DE" altLang="en-US" b="1" dirty="0" smtClean="0"/>
              <a:t>fourth</a:t>
            </a:r>
            <a:br>
              <a:rPr lang="de-DE" altLang="en-US" b="1" dirty="0" smtClean="0"/>
            </a:br>
            <a:r>
              <a:rPr lang="de-DE" altLang="en-US" b="1" dirty="0" smtClean="0"/>
              <a:t>EIOPA Consumer Trends Report</a:t>
            </a:r>
            <a:endParaRPr lang="de-DE" alt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29200"/>
            <a:ext cx="6400800" cy="943000"/>
          </a:xfrm>
          <a:noFill/>
        </p:spPr>
        <p:txBody>
          <a:bodyPr/>
          <a:lstStyle/>
          <a:p>
            <a:pPr eaLnBrk="1" hangingPunct="1"/>
            <a:r>
              <a:rPr lang="de-DE" altLang="en-US" sz="1400" dirty="0" smtClean="0"/>
              <a:t>OPSG Meeting</a:t>
            </a:r>
          </a:p>
          <a:p>
            <a:pPr eaLnBrk="1" hangingPunct="1"/>
            <a:r>
              <a:rPr lang="de-DE" altLang="en-US" sz="1400" dirty="0" smtClean="0"/>
              <a:t>Frankfurt, 10 March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9063"/>
            <a:ext cx="6336704" cy="1066800"/>
          </a:xfrm>
        </p:spPr>
        <p:txBody>
          <a:bodyPr anchor="ctr"/>
          <a:lstStyle/>
          <a:p>
            <a:r>
              <a:rPr lang="en-GB" b="1" dirty="0" smtClean="0"/>
              <a:t>Background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992888" cy="4752528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000" b="1" dirty="0" smtClean="0"/>
              <a:t>EIOPA’s role</a:t>
            </a:r>
            <a:r>
              <a:rPr lang="en-GB" sz="2000" dirty="0" smtClean="0"/>
              <a:t>: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GB" sz="2000" i="1" dirty="0"/>
          </a:p>
          <a:p>
            <a:pPr marL="400050" lvl="1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600" i="1" dirty="0" smtClean="0"/>
              <a:t>“to </a:t>
            </a:r>
            <a:r>
              <a:rPr lang="en-GB" sz="1600" b="1" i="1" dirty="0" smtClean="0"/>
              <a:t>collect, analyse and report </a:t>
            </a:r>
            <a:r>
              <a:rPr lang="en-GB" sz="1600" i="1" dirty="0" smtClean="0"/>
              <a:t>on consumer trends”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GB" sz="2000" i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000" b="1" dirty="0" smtClean="0"/>
              <a:t>Working Definition of “Consumer Trend”: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GB" sz="2000" b="1" dirty="0" smtClean="0"/>
          </a:p>
          <a:p>
            <a:pPr marL="400050" lvl="1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600" i="1" dirty="0" smtClean="0"/>
              <a:t>- “</a:t>
            </a:r>
            <a:r>
              <a:rPr lang="en-GB" sz="1600" b="1" i="1" dirty="0"/>
              <a:t>Evolutions in consumer behaviour </a:t>
            </a:r>
            <a:r>
              <a:rPr lang="en-GB" sz="1600" i="1" dirty="0"/>
              <a:t>in the insurance and pensions </a:t>
            </a:r>
            <a:r>
              <a:rPr lang="en-GB" sz="1600" i="1" dirty="0" smtClean="0"/>
              <a:t>markets </a:t>
            </a:r>
          </a:p>
          <a:p>
            <a:pPr marL="400050" lvl="1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600" i="1" dirty="0" smtClean="0"/>
              <a:t>- Related </a:t>
            </a:r>
            <a:r>
              <a:rPr lang="en-GB" sz="1600" i="1" dirty="0"/>
              <a:t>to the </a:t>
            </a:r>
            <a:r>
              <a:rPr lang="en-GB" sz="1600" b="1" i="1" dirty="0"/>
              <a:t>relationship between consumers and </a:t>
            </a:r>
            <a:r>
              <a:rPr lang="en-GB" sz="1600" b="1" i="1" dirty="0" smtClean="0"/>
              <a:t>undertakings </a:t>
            </a:r>
            <a:r>
              <a:rPr lang="en-GB" sz="1600" i="1" dirty="0" smtClean="0"/>
              <a:t>(including intermediaries</a:t>
            </a:r>
            <a:r>
              <a:rPr lang="en-GB" sz="1600" i="1" dirty="0"/>
              <a:t>) </a:t>
            </a:r>
            <a:endParaRPr lang="en-GB" sz="1600" i="1" dirty="0" smtClean="0"/>
          </a:p>
          <a:p>
            <a:pPr marL="400050" lvl="1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600" i="1" dirty="0" smtClean="0"/>
              <a:t>- That </a:t>
            </a:r>
            <a:r>
              <a:rPr lang="en-GB" sz="1600" b="1" i="1" dirty="0"/>
              <a:t>are significant in their impact or novelty</a:t>
            </a:r>
            <a:r>
              <a:rPr lang="en-GB" sz="1600" i="1" dirty="0" smtClean="0"/>
              <a:t>”</a:t>
            </a:r>
          </a:p>
          <a:p>
            <a:pPr marL="914400" lvl="2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10 March 2015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B5F13-841E-4587-A87A-F1475A0E2E47}" type="slidenum">
              <a:rPr lang="en-GB" smtClean="0"/>
              <a:pPr>
                <a:defRPr/>
              </a:pPr>
              <a:t>2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9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9063"/>
            <a:ext cx="6336704" cy="1066800"/>
          </a:xfrm>
        </p:spPr>
        <p:txBody>
          <a:bodyPr anchor="ctr"/>
          <a:lstStyle/>
          <a:p>
            <a:r>
              <a:rPr lang="en-GB" b="1" dirty="0" smtClean="0"/>
              <a:t>Objective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7992888" cy="4752528"/>
          </a:xfrm>
        </p:spPr>
        <p:txBody>
          <a:bodyPr/>
          <a:lstStyle/>
          <a:p>
            <a:pPr marL="0" indent="0">
              <a:buNone/>
            </a:pPr>
            <a:endParaRPr lang="en-GB" sz="1200" dirty="0" smtClean="0"/>
          </a:p>
          <a:p>
            <a:pPr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The objective is to:</a:t>
            </a:r>
          </a:p>
          <a:p>
            <a:pPr lvl="1">
              <a:spcBef>
                <a:spcPts val="1800"/>
              </a:spcBef>
              <a:spcAft>
                <a:spcPts val="1800"/>
              </a:spcAft>
            </a:pPr>
            <a:r>
              <a:rPr lang="en-GB" sz="1600" dirty="0" smtClean="0"/>
              <a:t>Monitor </a:t>
            </a:r>
            <a:r>
              <a:rPr lang="en-GB" sz="1600" b="1" dirty="0" smtClean="0"/>
              <a:t>evolution</a:t>
            </a:r>
            <a:r>
              <a:rPr lang="en-GB" sz="1600" dirty="0" smtClean="0"/>
              <a:t> </a:t>
            </a:r>
            <a:r>
              <a:rPr lang="en-GB" sz="1600" dirty="0"/>
              <a:t>(trends) in </a:t>
            </a:r>
            <a:r>
              <a:rPr lang="en-GB" sz="1600" dirty="0" smtClean="0"/>
              <a:t>consumer behaviour in the insurance/pensions sectors</a:t>
            </a:r>
          </a:p>
          <a:p>
            <a:pPr lvl="1">
              <a:spcBef>
                <a:spcPts val="1800"/>
              </a:spcBef>
              <a:spcAft>
                <a:spcPts val="1800"/>
              </a:spcAft>
            </a:pPr>
            <a:r>
              <a:rPr lang="en-GB" sz="1600" dirty="0" smtClean="0"/>
              <a:t>Identify </a:t>
            </a:r>
            <a:r>
              <a:rPr lang="en-GB" sz="1600" dirty="0"/>
              <a:t>any </a:t>
            </a:r>
            <a:r>
              <a:rPr lang="en-GB" sz="1600" b="1" dirty="0"/>
              <a:t>consumer protection </a:t>
            </a:r>
            <a:r>
              <a:rPr lang="en-GB" sz="1600" b="1" dirty="0" smtClean="0"/>
              <a:t>issues </a:t>
            </a:r>
            <a:r>
              <a:rPr lang="en-GB" sz="1600" dirty="0"/>
              <a:t>that could </a:t>
            </a:r>
            <a:r>
              <a:rPr lang="en-GB" sz="1600" dirty="0" smtClean="0"/>
              <a:t>arise</a:t>
            </a:r>
            <a:r>
              <a:rPr lang="en-GB" sz="1600" dirty="0"/>
              <a:t> </a:t>
            </a:r>
            <a:r>
              <a:rPr lang="en-GB" sz="1600" dirty="0" smtClean="0"/>
              <a:t>from such trends and</a:t>
            </a:r>
          </a:p>
          <a:p>
            <a:pPr lvl="1">
              <a:spcBef>
                <a:spcPts val="1800"/>
              </a:spcBef>
              <a:spcAft>
                <a:spcPts val="1800"/>
              </a:spcAft>
            </a:pPr>
            <a:r>
              <a:rPr lang="en-GB" sz="1600" dirty="0" smtClean="0"/>
              <a:t>Identify and highlight </a:t>
            </a:r>
            <a:r>
              <a:rPr lang="en-GB" sz="1600" b="1" dirty="0"/>
              <a:t>p</a:t>
            </a:r>
            <a:r>
              <a:rPr lang="en-GB" sz="1600" b="1" dirty="0" smtClean="0"/>
              <a:t>ositive trends</a:t>
            </a:r>
            <a:endParaRPr lang="en-GB" sz="16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10 March 2015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B5F13-841E-4587-A87A-F1475A0E2E47}" type="slidenum">
              <a:rPr lang="en-GB" smtClean="0"/>
              <a:pPr>
                <a:defRPr/>
              </a:pPr>
              <a:t>3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78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b="1" dirty="0" smtClean="0"/>
              <a:t>Trends in last Report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08912" cy="45365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200" dirty="0" smtClean="0"/>
              <a:t>Examples </a:t>
            </a:r>
            <a:r>
              <a:rPr lang="en-GB" sz="2200" dirty="0"/>
              <a:t>of </a:t>
            </a:r>
            <a:r>
              <a:rPr lang="en-GB" sz="2200" dirty="0" smtClean="0"/>
              <a:t>trends in the insurance market </a:t>
            </a:r>
            <a:r>
              <a:rPr lang="en-GB" sz="2200" dirty="0"/>
              <a:t>identified in the last report are</a:t>
            </a:r>
            <a:r>
              <a:rPr lang="en-GB" sz="22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 smtClean="0"/>
              <a:t>Conduct-related trends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/>
              <a:t>Product-specific</a:t>
            </a:r>
            <a:r>
              <a:rPr lang="en-GB" sz="1800" dirty="0"/>
              <a:t> </a:t>
            </a:r>
            <a:r>
              <a:rPr lang="en-GB" sz="1800" b="1" dirty="0" smtClean="0"/>
              <a:t>trends</a:t>
            </a:r>
            <a:endParaRPr lang="en-GB" sz="1800" dirty="0" smtClean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/>
              <a:t>Market-related </a:t>
            </a:r>
            <a:r>
              <a:rPr lang="en-GB" sz="1800" b="1" dirty="0" smtClean="0"/>
              <a:t>trends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/>
              <a:t>Regulatory and supervisory </a:t>
            </a:r>
            <a:r>
              <a:rPr lang="en-GB" sz="1800" b="1" dirty="0" smtClean="0"/>
              <a:t>developments</a:t>
            </a:r>
            <a:endParaRPr lang="en-GB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10 March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B5F13-841E-4587-A87A-F1475A0E2E47}" type="slidenum">
              <a:rPr lang="en-GB" smtClean="0"/>
              <a:pPr>
                <a:defRPr/>
              </a:pPr>
              <a:t>4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OPSG input </a:t>
            </a:r>
            <a:r>
              <a:rPr lang="en-GB" b="1" dirty="0"/>
              <a:t>for the Fourth Report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89654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1600" dirty="0" smtClean="0"/>
              <a:t>EIOPA will like to know the view of the OPSG on: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GB" sz="1400" b="1" dirty="0" smtClean="0"/>
              <a:t>Top 3 financial </a:t>
            </a:r>
            <a:r>
              <a:rPr lang="en-GB" sz="1400" b="1" dirty="0"/>
              <a:t>innovations </a:t>
            </a:r>
            <a:r>
              <a:rPr lang="en-GB" sz="1400" dirty="0"/>
              <a:t>in the </a:t>
            </a:r>
            <a:r>
              <a:rPr lang="en-GB" sz="1400" dirty="0" smtClean="0"/>
              <a:t>pensions sector </a:t>
            </a:r>
            <a:r>
              <a:rPr lang="en-GB" sz="1400" dirty="0"/>
              <a:t>in </a:t>
            </a:r>
            <a:r>
              <a:rPr lang="en-GB" sz="1400" dirty="0" smtClean="0"/>
              <a:t>2014</a:t>
            </a:r>
            <a:endParaRPr lang="en-GB" sz="1400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GB" sz="1400" b="1" dirty="0"/>
              <a:t>Top </a:t>
            </a:r>
            <a:r>
              <a:rPr lang="en-GB" sz="1400" b="1" dirty="0" smtClean="0"/>
              <a:t>3 consumer </a:t>
            </a:r>
            <a:r>
              <a:rPr lang="en-GB" sz="1400" b="1" dirty="0"/>
              <a:t>protection issues </a:t>
            </a:r>
            <a:r>
              <a:rPr lang="en-GB" sz="1400" dirty="0"/>
              <a:t>in the </a:t>
            </a:r>
            <a:r>
              <a:rPr lang="en-GB" sz="1400" dirty="0" smtClean="0"/>
              <a:t>pensions </a:t>
            </a:r>
            <a:r>
              <a:rPr lang="en-GB" sz="1400" dirty="0"/>
              <a:t>sector in </a:t>
            </a:r>
            <a:r>
              <a:rPr lang="en-GB" sz="1400" dirty="0" smtClean="0"/>
              <a:t>2014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1600" dirty="0" smtClean="0"/>
              <a:t>In </a:t>
            </a:r>
            <a:r>
              <a:rPr lang="en-GB" sz="1600" dirty="0"/>
              <a:t>addition, we would also like your input on the following</a:t>
            </a:r>
            <a:r>
              <a:rPr lang="en-GB" sz="1600" dirty="0" smtClean="0"/>
              <a:t>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sz="1400" dirty="0" smtClean="0"/>
              <a:t>Specific </a:t>
            </a:r>
            <a:r>
              <a:rPr lang="en-GB" sz="1400" b="1" dirty="0"/>
              <a:t>financial literacy/capability initiatives </a:t>
            </a:r>
            <a:r>
              <a:rPr lang="en-GB" sz="1400" dirty="0" smtClean="0"/>
              <a:t>to </a:t>
            </a:r>
            <a:r>
              <a:rPr lang="en-GB" sz="1400" dirty="0"/>
              <a:t>improve </a:t>
            </a:r>
            <a:r>
              <a:rPr lang="en-GB" sz="1400" dirty="0" smtClean="0"/>
              <a:t>financial </a:t>
            </a:r>
            <a:r>
              <a:rPr lang="en-GB" sz="1400" dirty="0"/>
              <a:t>literacy </a:t>
            </a:r>
            <a:r>
              <a:rPr lang="en-GB" sz="1400" dirty="0" smtClean="0"/>
              <a:t>of consumers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sz="1400" dirty="0" smtClean="0"/>
              <a:t>Advantages/disadvantages </a:t>
            </a:r>
            <a:r>
              <a:rPr lang="en-GB" sz="1400" dirty="0"/>
              <a:t>of </a:t>
            </a:r>
            <a:r>
              <a:rPr lang="en-GB" sz="1400" b="1" dirty="0" smtClean="0"/>
              <a:t>shift from DB to DC pension </a:t>
            </a:r>
            <a:r>
              <a:rPr lang="en-GB" sz="1400" dirty="0" smtClean="0"/>
              <a:t>plans and products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sz="1400" dirty="0" smtClean="0"/>
              <a:t>Awareness of consumers </a:t>
            </a:r>
            <a:r>
              <a:rPr lang="en-GB" sz="1400" dirty="0"/>
              <a:t>of </a:t>
            </a:r>
            <a:r>
              <a:rPr lang="en-GB" sz="1400" dirty="0" smtClean="0"/>
              <a:t>volume </a:t>
            </a:r>
            <a:r>
              <a:rPr lang="en-GB" sz="1400" dirty="0"/>
              <a:t>of </a:t>
            </a:r>
            <a:r>
              <a:rPr lang="en-GB" sz="1400" b="1" dirty="0" smtClean="0"/>
              <a:t>costs </a:t>
            </a:r>
            <a:r>
              <a:rPr lang="en-GB" sz="1400" b="1" dirty="0"/>
              <a:t>and charges </a:t>
            </a:r>
            <a:r>
              <a:rPr lang="en-GB" sz="1400" dirty="0" smtClean="0"/>
              <a:t>of pensions and their </a:t>
            </a:r>
            <a:r>
              <a:rPr lang="en-GB" sz="1400" dirty="0"/>
              <a:t>impact </a:t>
            </a:r>
            <a:r>
              <a:rPr lang="en-GB" sz="1400" dirty="0" smtClean="0"/>
              <a:t>on </a:t>
            </a:r>
            <a:r>
              <a:rPr lang="en-GB" sz="1400" dirty="0"/>
              <a:t>accrued </a:t>
            </a:r>
            <a:r>
              <a:rPr lang="en-GB" sz="1400" dirty="0" smtClean="0"/>
              <a:t>benefits/calculated contributions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sz="1400" dirty="0" smtClean="0"/>
              <a:t>Challenges </a:t>
            </a:r>
            <a:r>
              <a:rPr lang="en-GB" sz="1400" dirty="0"/>
              <a:t>faced </a:t>
            </a:r>
            <a:r>
              <a:rPr lang="en-GB" sz="1400" dirty="0" smtClean="0"/>
              <a:t>by </a:t>
            </a:r>
            <a:r>
              <a:rPr lang="en-GB" sz="1400" b="1" dirty="0" smtClean="0"/>
              <a:t>“pension </a:t>
            </a:r>
            <a:r>
              <a:rPr lang="en-GB" sz="1400" b="1" dirty="0"/>
              <a:t>tracking </a:t>
            </a:r>
            <a:r>
              <a:rPr lang="en-GB" sz="1400" b="1" dirty="0" smtClean="0"/>
              <a:t>systems”</a:t>
            </a:r>
            <a:endParaRPr lang="en-GB" sz="1400" dirty="0"/>
          </a:p>
          <a:p>
            <a:pPr lvl="1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lvl="1">
              <a:buFont typeface="Courier New" panose="02070309020205020404" pitchFamily="49" charset="0"/>
              <a:buChar char="o"/>
            </a:pPr>
            <a:endParaRPr lang="en-GB" sz="14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marL="0" indent="0">
              <a:buNone/>
            </a:pPr>
            <a:endParaRPr lang="en-GB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10 March 2015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B5F13-841E-4587-A87A-F1475A0E2E47}" type="slidenum">
              <a:rPr lang="en-GB" smtClean="0"/>
              <a:pPr>
                <a:defRPr/>
              </a:pPr>
              <a:t>5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5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de-DE" altLang="en-US" dirty="0" smtClean="0"/>
              <a:t>Questions?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Julian Arevalo</a:t>
            </a:r>
          </a:p>
          <a:p>
            <a:pPr eaLnBrk="1" hangingPunct="1"/>
            <a:r>
              <a:rPr lang="de-DE" altLang="en-US" dirty="0" smtClean="0">
                <a:hlinkClick r:id="rId3"/>
              </a:rPr>
              <a:t>Julian.arevalo@eiopa.europa.eu</a:t>
            </a:r>
            <a:endParaRPr lang="de-DE" altLang="en-US" dirty="0" smtClean="0"/>
          </a:p>
          <a:p>
            <a:pPr eaLnBrk="1" hangingPunct="1"/>
            <a:r>
              <a:rPr lang="de-DE" altLang="en-US" dirty="0" smtClean="0"/>
              <a:t>phone: +49-69-951119711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OPA presentation temporary">
  <a:themeElements>
    <a:clrScheme name="eiopa-interi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iopa-interim">
      <a:majorFont>
        <a:latin typeface="Verdana Bold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eiopa-interi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opa-interi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opa-interi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opa-interi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opa-interi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opa-interi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cation_x0020_Date xmlns="2b395ac2-8163-4b1c-b2c0-fcf6a8d6604b">2015-04-16T22:00:00+00:00</Publication_x0020_Date>
    <b687f5c370784be381b55f490b18f6b4 xmlns="46cf5d05-017c-4f03-b1f6-893edf8c1825" xsi:nil="true"/>
    <StartDate xmlns="http://schemas.microsoft.com/sharepoint/v3">2015-04-16T22:00:00+00:00</StartDate>
    <e3b8259dbd224628b8b94cebb83fde6b xmlns="46cf5d05-017c-4f03-b1f6-893edf8c1825" xsi:nil="true"/>
    <m4e5b9a57ee34142859f8aa69e31e7bd xmlns="46cf5d05-017c-4f03-b1f6-893edf8c1825" xsi:nil="true"/>
    <TaxCatchAll xmlns="ab8f74c7-0748-4175-b0a7-798791edd7a4">
      <Value>41</Value>
    </TaxCatchAll>
    <m303bdcee8174b2eb036ac305aa5a282 xmlns="ab8f74c7-0748-4175-b0a7-798791edd7a4">
      <Terms xmlns="http://schemas.microsoft.com/office/infopath/2007/PartnerControls"/>
    </m303bdcee8174b2eb036ac305aa5a282>
    <bc77dcd2bf4f4077b5153d8986ab7c79 xmlns="ab8f74c7-0748-4175-b0a7-798791edd7a4">
      <Terms xmlns="http://schemas.microsoft.com/office/infopath/2007/PartnerControls"/>
    </bc77dcd2bf4f4077b5153d8986ab7c79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ublication Document" ma:contentTypeID="0x010100F025371A0D5F1846930DBA2C9EDAF56600AFC9069F21C440458F2314C115976576" ma:contentTypeVersion="11" ma:contentTypeDescription="Create a new document." ma:contentTypeScope="" ma:versionID="6e209b6a576250e7fc5b8ecf72f2839e">
  <xsd:schema xmlns:xsd="http://www.w3.org/2001/XMLSchema" xmlns:xs="http://www.w3.org/2001/XMLSchema" xmlns:p="http://schemas.microsoft.com/office/2006/metadata/properties" xmlns:ns1="http://schemas.microsoft.com/sharepoint/v3" xmlns:ns2="ab8f74c7-0748-4175-b0a7-798791edd7a4" xmlns:ns3="46cf5d05-017c-4f03-b1f6-893edf8c1825" xmlns:ns4="2b395ac2-8163-4b1c-b2c0-fcf6a8d6604b" targetNamespace="http://schemas.microsoft.com/office/2006/metadata/properties" ma:root="true" ma:fieldsID="fbf1aeb962f0084c7fe7eb88515c8747" ns1:_="" ns2:_="" ns3:_="" ns4:_="">
    <xsd:import namespace="http://schemas.microsoft.com/sharepoint/v3"/>
    <xsd:import namespace="ab8f74c7-0748-4175-b0a7-798791edd7a4"/>
    <xsd:import namespace="46cf5d05-017c-4f03-b1f6-893edf8c1825"/>
    <xsd:import namespace="2b395ac2-8163-4b1c-b2c0-fcf6a8d6604b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3:m4e5b9a57ee34142859f8aa69e31e7bd" minOccurs="0"/>
                <xsd:element ref="ns3:e3b8259dbd224628b8b94cebb83fde6b" minOccurs="0"/>
                <xsd:element ref="ns3:b687f5c370784be381b55f490b18f6b4" minOccurs="0"/>
                <xsd:element ref="ns4:Publication_x0020_Date" minOccurs="0"/>
                <xsd:element ref="ns1:StartDate" minOccurs="0"/>
                <xsd:element ref="ns3:SharedWithUsers" minOccurs="0"/>
                <xsd:element ref="ns2:bc77dcd2bf4f4077b5153d8986ab7c79" minOccurs="0"/>
                <xsd:element ref="ns2:m303bdcee8174b2eb036ac305aa5a28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tartDate" ma:index="17" nillable="true" ma:displayName="Start Date" ma:default="[today]" ma:format="DateTime" ma:internalName="Start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8f74c7-0748-4175-b0a7-798791edd7a4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df6c9081-745a-4c96-a42a-40c5dedd0e67}" ma:internalName="TaxCatchAll" ma:showField="CatchAllData" ma:web="46cf5d05-017c-4f03-b1f6-893edf8c1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df6c9081-745a-4c96-a42a-40c5dedd0e67}" ma:internalName="TaxCatchAllLabel" ma:readOnly="true" ma:showField="CatchAllDataLabel" ma:web="46cf5d05-017c-4f03-b1f6-893edf8c1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c77dcd2bf4f4077b5153d8986ab7c79" ma:index="20" nillable="true" ma:taxonomy="true" ma:internalName="bc77dcd2bf4f4077b5153d8986ab7c79" ma:taxonomyFieldName="ERISDocumentType" ma:displayName="Document Type" ma:default="" ma:fieldId="{bc77dcd2-bf4f-4077-b515-3d8986ab7c79}" ma:sspId="2b1776d1-ae3b-49f8-a97b-1474fa7fa346" ma:termSetId="8291263e-1670-46c0-b090-f3efb02d9c1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303bdcee8174b2eb036ac305aa5a282" ma:index="22" nillable="true" ma:taxonomy="true" ma:internalName="m303bdcee8174b2eb036ac305aa5a282" ma:taxonomyFieldName="ERISKeywords" ma:displayName="Tags and Keywords" ma:default="" ma:fieldId="{6303bdce-e817-4b2e-b036-ac305aa5a282}" ma:taxonomyMulti="true" ma:sspId="2b1776d1-ae3b-49f8-a97b-1474fa7fa346" ma:termSetId="041e8d27-50b6-44df-be8e-d4aba88ea6e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f5d05-017c-4f03-b1f6-893edf8c1825" elementFormDefault="qualified">
    <xsd:import namespace="http://schemas.microsoft.com/office/2006/documentManagement/types"/>
    <xsd:import namespace="http://schemas.microsoft.com/office/infopath/2007/PartnerControls"/>
    <xsd:element name="m4e5b9a57ee34142859f8aa69e31e7bd" ma:index="10" nillable="true" ma:displayName="Document Type_0" ma:hidden="true" ma:internalName="m4e5b9a57ee34142859f8aa69e31e7bd">
      <xsd:simpleType>
        <xsd:restriction base="dms:Note"/>
      </xsd:simpleType>
    </xsd:element>
    <xsd:element name="e3b8259dbd224628b8b94cebb83fde6b" ma:index="12" nillable="true" ma:displayName="Document Topic_0" ma:hidden="true" ma:internalName="e3b8259dbd224628b8b94cebb83fde6b">
      <xsd:simpleType>
        <xsd:restriction base="dms:Note"/>
      </xsd:simpleType>
    </xsd:element>
    <xsd:element name="b687f5c370784be381b55f490b18f6b4" ma:index="14" nillable="true" ma:displayName="Involved Party_0" ma:hidden="true" ma:internalName="b687f5c370784be381b55f490b18f6b4">
      <xsd:simpleType>
        <xsd:restriction base="dms:Note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395ac2-8163-4b1c-b2c0-fcf6a8d6604b" elementFormDefault="qualified">
    <xsd:import namespace="http://schemas.microsoft.com/office/2006/documentManagement/types"/>
    <xsd:import namespace="http://schemas.microsoft.com/office/infopath/2007/PartnerControls"/>
    <xsd:element name="Publication_x0020_Date" ma:index="16" nillable="true" ma:displayName="Publication Date" ma:format="DateOnly" ma:internalName="Publication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2b1776d1-ae3b-49f8-a97b-1474fa7fa346" ContentTypeId="0x0101" PreviousValue="false"/>
</file>

<file path=customXml/itemProps1.xml><?xml version="1.0" encoding="utf-8"?>
<ds:datastoreItem xmlns:ds="http://schemas.openxmlformats.org/officeDocument/2006/customXml" ds:itemID="{D9DDCB97-F4BE-4974-B798-12522027C128}"/>
</file>

<file path=customXml/itemProps2.xml><?xml version="1.0" encoding="utf-8"?>
<ds:datastoreItem xmlns:ds="http://schemas.openxmlformats.org/officeDocument/2006/customXml" ds:itemID="{A8837EF0-C55C-4998-B33E-D86FA9925052}"/>
</file>

<file path=customXml/itemProps3.xml><?xml version="1.0" encoding="utf-8"?>
<ds:datastoreItem xmlns:ds="http://schemas.openxmlformats.org/officeDocument/2006/customXml" ds:itemID="{A837C20D-B3B8-45FD-9E73-D2354BE58D0D}"/>
</file>

<file path=customXml/itemProps4.xml><?xml version="1.0" encoding="utf-8"?>
<ds:datastoreItem xmlns:ds="http://schemas.openxmlformats.org/officeDocument/2006/customXml" ds:itemID="{5655BA8A-5E14-4881-8AA7-710BD032CD54}"/>
</file>

<file path=docProps/app.xml><?xml version="1.0" encoding="utf-8"?>
<Properties xmlns="http://schemas.openxmlformats.org/officeDocument/2006/extended-properties" xmlns:vt="http://schemas.openxmlformats.org/officeDocument/2006/docPropsVTypes">
  <Template>EIOPA presentation temporary</Template>
  <TotalTime>1303</TotalTime>
  <Words>255</Words>
  <Application>Microsoft Office PowerPoint</Application>
  <PresentationFormat>On-screen Show (4:3)</PresentationFormat>
  <Paragraphs>54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EIOPA presentation temporary</vt:lpstr>
      <vt:lpstr>Gathering input for the fourth EIOPA Consumer Trends Report</vt:lpstr>
      <vt:lpstr>Background</vt:lpstr>
      <vt:lpstr>Objective</vt:lpstr>
      <vt:lpstr>Trends in last Report</vt:lpstr>
      <vt:lpstr>OPSG input for the Fourth Report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Trends Report</dc:title>
  <dc:creator>Lim, Lay Peng</dc:creator>
  <cp:lastModifiedBy>Murariu, Simona</cp:lastModifiedBy>
  <cp:revision>100</cp:revision>
  <cp:lastPrinted>2014-10-21T09:01:36Z</cp:lastPrinted>
  <dcterms:created xsi:type="dcterms:W3CDTF">2014-06-26T08:52:52Z</dcterms:created>
  <dcterms:modified xsi:type="dcterms:W3CDTF">2015-02-24T08:22:21Z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-2098815898</vt:i4>
  </property>
  <property fmtid="{D5CDD505-2E9C-101B-9397-08002B2CF9AE}" pid="3" name="_NewReviewCycle">
    <vt:lpwstr/>
  </property>
  <property fmtid="{D5CDD505-2E9C-101B-9397-08002B2CF9AE}" pid="4" name="_EmailSubject">
    <vt:lpwstr>EIOPA public website update</vt:lpwstr>
  </property>
  <property fmtid="{D5CDD505-2E9C-101B-9397-08002B2CF9AE}" pid="5" name="_AuthorEmail">
    <vt:lpwstr>Simona.Murariu@eiopa.europa.eu</vt:lpwstr>
  </property>
  <property fmtid="{D5CDD505-2E9C-101B-9397-08002B2CF9AE}" pid="6" name="_AuthorEmailDisplayName">
    <vt:lpwstr>Simona Murariu</vt:lpwstr>
  </property>
  <property fmtid="{D5CDD505-2E9C-101B-9397-08002B2CF9AE}" pid="7" name="_PreviousAdHocReviewCycleID">
    <vt:i4>483054453</vt:i4>
  </property>
  <property fmtid="{D5CDD505-2E9C-101B-9397-08002B2CF9AE}" pid="8" name="ContentTypeId">
    <vt:lpwstr>0x010100F025371A0D5F1846930DBA2C9EDAF56600AFC9069F21C440458F2314C115976576</vt:lpwstr>
  </property>
  <property fmtid="{D5CDD505-2E9C-101B-9397-08002B2CF9AE}" pid="9" name="Involved Party">
    <vt:lpwstr/>
  </property>
  <property fmtid="{D5CDD505-2E9C-101B-9397-08002B2CF9AE}" pid="10" name="lf7ec453acb346f5b4feea7d032d6f2c">
    <vt:lpwstr>Meetings|15a17da5-e312-47ac-b9f9-853188e9bb31</vt:lpwstr>
  </property>
  <property fmtid="{D5CDD505-2E9C-101B-9397-08002B2CF9AE}" pid="11" name="Document Topic">
    <vt:lpwstr/>
  </property>
  <property fmtid="{D5CDD505-2E9C-101B-9397-08002B2CF9AE}" pid="12" name="Document Type">
    <vt:lpwstr>41;#Meetings|15a17da5-e312-47ac-b9f9-853188e9bb31</vt:lpwstr>
  </property>
  <property fmtid="{D5CDD505-2E9C-101B-9397-08002B2CF9AE}" pid="13" name="obb4efe42ba0440ebcc21f478af52bc7">
    <vt:lpwstr/>
  </property>
  <property fmtid="{D5CDD505-2E9C-101B-9397-08002B2CF9AE}" pid="14" name="m4764fd034b84a6e893e168ee26c887c">
    <vt:lpwstr/>
  </property>
</Properties>
</file>