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9" r:id="rId2"/>
    <p:sldId id="268" r:id="rId3"/>
    <p:sldId id="277" r:id="rId4"/>
    <p:sldId id="276" r:id="rId5"/>
    <p:sldId id="264" r:id="rId6"/>
    <p:sldId id="270" r:id="rId7"/>
    <p:sldId id="278" r:id="rId8"/>
    <p:sldId id="272" r:id="rId9"/>
    <p:sldId id="271" r:id="rId10"/>
    <p:sldId id="273" r:id="rId11"/>
    <p:sldId id="274" r:id="rId12"/>
    <p:sldId id="275" r:id="rId13"/>
    <p:sldId id="257" r:id="rId14"/>
    <p:sldId id="258" r:id="rId15"/>
    <p:sldId id="284" r:id="rId16"/>
    <p:sldId id="279" r:id="rId17"/>
    <p:sldId id="280" r:id="rId18"/>
    <p:sldId id="281" r:id="rId19"/>
    <p:sldId id="282" r:id="rId20"/>
    <p:sldId id="2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E6AE2-3EC5-451B-B658-070EC7BE1D32}" type="datetimeFigureOut">
              <a:rPr lang="en-GB" smtClean="0"/>
              <a:t>09/02/2015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E4685-1124-49B5-A491-224B0D1B4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246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624DEB70-18CF-4797-B985-A6420A2CCD80}" type="slidenum">
              <a:rPr lang="de-DE" sz="1200" smtClean="0"/>
              <a:pPr/>
              <a:t>1</a:t>
            </a:fld>
            <a:endParaRPr lang="de-DE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624DEB70-18CF-4797-B985-A6420A2CCD80}" type="slidenum">
              <a:rPr lang="de-DE" sz="1200" smtClean="0"/>
              <a:pPr/>
              <a:t>3</a:t>
            </a:fld>
            <a:endParaRPr lang="de-DE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624DEB70-18CF-4797-B985-A6420A2CCD80}" type="slidenum">
              <a:rPr lang="de-DE" sz="1200" smtClean="0"/>
              <a:pPr/>
              <a:t>7</a:t>
            </a:fld>
            <a:endParaRPr lang="de-DE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624DEB70-18CF-4797-B985-A6420A2CCD80}" type="slidenum">
              <a:rPr lang="de-DE" sz="1200" smtClean="0">
                <a:solidFill>
                  <a:prstClr val="black"/>
                </a:solidFill>
              </a:rPr>
              <a:pPr/>
              <a:t>11</a:t>
            </a:fld>
            <a:endParaRPr lang="de-DE" sz="1200" smtClean="0">
              <a:solidFill>
                <a:prstClr val="black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624DEB70-18CF-4797-B985-A6420A2CCD80}" type="slidenum">
              <a:rPr lang="de-DE" sz="1200" smtClean="0">
                <a:solidFill>
                  <a:prstClr val="black"/>
                </a:solidFill>
              </a:rPr>
              <a:pPr/>
              <a:t>13</a:t>
            </a:fld>
            <a:endParaRPr lang="de-DE" sz="1200" smtClean="0">
              <a:solidFill>
                <a:prstClr val="black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iopa_PLATFORM_Segmen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04800" y="6324600"/>
            <a:ext cx="8077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" name="Picture 9" descr="eiopa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-4763"/>
            <a:ext cx="2635250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3124200"/>
            <a:ext cx="64008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648200"/>
            <a:ext cx="6400800" cy="1524000"/>
          </a:xfrm>
        </p:spPr>
        <p:txBody>
          <a:bodyPr anchor="b"/>
          <a:lstStyle>
            <a:lvl1pPr marL="0" indent="0">
              <a:lnSpc>
                <a:spcPct val="70000"/>
              </a:lnSpc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79453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8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19063"/>
            <a:ext cx="2038350" cy="5976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19063"/>
            <a:ext cx="5962650" cy="5976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5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771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764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5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7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581F384-E620-4382-AFF7-AF3B80F0D233}" type="slidenum">
              <a:rPr lang="en-GB" sz="24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1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22C6574-245F-412C-89F4-570491E9EEAD}" type="slidenum">
              <a:rPr lang="en-GB" sz="24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24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369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76400"/>
            <a:ext cx="8153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Mastertextformat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pic>
        <p:nvPicPr>
          <p:cNvPr id="1028" name="Picture 5" descr="eiopa_PLATFORM_segment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 descr="eiopa_weis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652463"/>
            <a:ext cx="21605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304800" y="63246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9063"/>
            <a:ext cx="6248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Mastertitelformat bearbeiten</a:t>
            </a: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6724650" y="6324600"/>
            <a:ext cx="21145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+mn-lt"/>
                <a:ea typeface="ＭＳ Ｐゴシック" pitchFamily="96" charset="-128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0" hangingPunct="0">
              <a:defRPr/>
            </a:pPr>
            <a:fld id="{C0524EBD-7DF8-4721-8A24-37FB8C9D9F9B}" type="slidenum">
              <a:rPr lang="en-GB" smtClean="0">
                <a:solidFill>
                  <a:srgbClr val="000000"/>
                </a:solidFill>
              </a:rPr>
              <a:pPr eaLnBrk="0" hangingPunct="0">
                <a:defRPr/>
              </a:pPr>
              <a:t>‹#›</a:t>
            </a:fld>
            <a:endParaRPr lang="en-GB" sz="15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50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o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lexandra.dejong@eiopa.europa.e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er.eiopa.europa.eu/fileadmin/tx_dam/files/publications/otherdocuments/140520_DG_Letter_to_EIOPA_on__call_for_advice_portability.doc.pdf" TargetMode="External"/><Relationship Id="rId2" Type="http://schemas.openxmlformats.org/officeDocument/2006/relationships/hyperlink" Target="https://register.eiopa.europa.eu/Pages/Consultations/Consultation-Paper-on-Good-Practices-on-individual-transfers-of-supplementary-occupational-pension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784" y="3798168"/>
            <a:ext cx="8299648" cy="1143000"/>
          </a:xfrm>
        </p:spPr>
        <p:txBody>
          <a:bodyPr/>
          <a:lstStyle/>
          <a:p>
            <a:pPr algn="ctr"/>
            <a:r>
              <a:rPr lang="de-DE" dirty="0" smtClean="0"/>
              <a:t>Consultation Paper on Good Practices on transfers of supplementary pension rights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581128"/>
            <a:ext cx="6400800" cy="1524000"/>
          </a:xfrm>
          <a:noFill/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Alexandra de Jong</a:t>
            </a:r>
          </a:p>
          <a:p>
            <a:endParaRPr lang="de-DE" dirty="0"/>
          </a:p>
          <a:p>
            <a:r>
              <a:rPr lang="de-DE" dirty="0" smtClean="0"/>
              <a:t>OPSG</a:t>
            </a:r>
          </a:p>
          <a:p>
            <a:r>
              <a:rPr lang="de-DE" dirty="0" smtClean="0"/>
              <a:t>10 March 2015</a:t>
            </a:r>
          </a:p>
          <a:p>
            <a:r>
              <a:rPr lang="de-DE" dirty="0" smtClean="0"/>
              <a:t>Frankfurt  </a:t>
            </a:r>
          </a:p>
        </p:txBody>
      </p:sp>
    </p:spTree>
    <p:extLst>
      <p:ext uri="{BB962C8B-B14F-4D97-AF65-F5344CB8AC3E}">
        <p14:creationId xmlns:p14="http://schemas.microsoft.com/office/powerpoint/2010/main" val="401679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Pension transfers </a:t>
            </a:r>
            <a:r>
              <a:rPr lang="en-GB" dirty="0"/>
              <a:t>would become </a:t>
            </a:r>
            <a:r>
              <a:rPr lang="en-GB" dirty="0" smtClean="0"/>
              <a:t>easier </a:t>
            </a:r>
            <a:r>
              <a:rPr lang="en-GB" dirty="0"/>
              <a:t>if </a:t>
            </a:r>
            <a:r>
              <a:rPr lang="en-GB" dirty="0" smtClean="0"/>
              <a:t>…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… pension schemes </a:t>
            </a:r>
            <a:r>
              <a:rPr lang="en-GB" dirty="0" smtClean="0"/>
              <a:t>cooperated better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… the scheme member could reach an informed </a:t>
            </a:r>
            <a:r>
              <a:rPr lang="en-GB" dirty="0" smtClean="0"/>
              <a:t>decision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… the transfer process became more efficient</a:t>
            </a:r>
          </a:p>
          <a:p>
            <a:endParaRPr lang="en-GB" dirty="0"/>
          </a:p>
        </p:txBody>
      </p:sp>
      <p:pic>
        <p:nvPicPr>
          <p:cNvPr id="3074" name="Picture 2" descr="C:\Users\JongAl\AppData\Local\Microsoft\Windows\Temporary Internet Files\Content.IE5\GJDEYW1U\4730785399_60dba7e6c6_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81128"/>
            <a:ext cx="2551832" cy="170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654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631304" y="2564904"/>
            <a:ext cx="8299648" cy="1143000"/>
          </a:xfrm>
        </p:spPr>
        <p:txBody>
          <a:bodyPr/>
          <a:lstStyle/>
          <a:p>
            <a:pPr algn="ctr"/>
            <a:r>
              <a:rPr lang="de-DE" sz="44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43488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for discussion: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dirty="0" smtClean="0"/>
              <a:t>Do you see any other impediments to transferability? If so, which ones?</a:t>
            </a:r>
          </a:p>
          <a:p>
            <a:pPr marL="457200" indent="-457200">
              <a:buFontTx/>
              <a:buAutoNum type="arabicPeriod"/>
            </a:pPr>
            <a:r>
              <a:rPr lang="en-GB" dirty="0" smtClean="0"/>
              <a:t>Are you aware of any other Good Practices to facilitate transfers? </a:t>
            </a:r>
            <a:r>
              <a:rPr lang="en-GB" dirty="0"/>
              <a:t>If so, which ones?</a:t>
            </a:r>
          </a:p>
          <a:p>
            <a:pPr marL="457200" indent="-457200">
              <a:buAutoNum type="arabicPeriod"/>
            </a:pPr>
            <a:r>
              <a:rPr lang="en-GB" dirty="0" smtClean="0"/>
              <a:t>When </a:t>
            </a:r>
            <a:r>
              <a:rPr lang="en-GB" dirty="0"/>
              <a:t>changing </a:t>
            </a:r>
            <a:r>
              <a:rPr lang="en-GB" dirty="0" smtClean="0"/>
              <a:t>jobs, do you think that people are sufficiently informed about their possibilities regarding pension rights transfer, and its implications?</a:t>
            </a:r>
          </a:p>
          <a:p>
            <a:pPr marL="457200" indent="-457200">
              <a:buAutoNum type="arabicPeriod"/>
            </a:pPr>
            <a:r>
              <a:rPr lang="en-GB" dirty="0" smtClean="0"/>
              <a:t>Is more action needed at European level? What could EIOPA do to further facilitate transferability?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37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631304" y="3933056"/>
            <a:ext cx="8299648" cy="1143000"/>
          </a:xfrm>
        </p:spPr>
        <p:txBody>
          <a:bodyPr/>
          <a:lstStyle/>
          <a:p>
            <a:pPr algn="ctr"/>
            <a:r>
              <a:rPr lang="de-DE" sz="4400" dirty="0" smtClean="0"/>
              <a:t>Thank you for your attention!</a:t>
            </a:r>
            <a:br>
              <a:rPr lang="de-DE" sz="4400" dirty="0" smtClean="0"/>
            </a:br>
            <a:r>
              <a:rPr lang="de-DE" sz="4400" dirty="0" smtClean="0"/>
              <a:t/>
            </a:r>
            <a:br>
              <a:rPr lang="de-DE" sz="4400" dirty="0" smtClean="0"/>
            </a:br>
            <a:r>
              <a:rPr lang="de-DE" sz="4400" dirty="0" smtClean="0"/>
              <a:t>Questions?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5345921"/>
            <a:ext cx="8964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FFFFFF"/>
                </a:solidFill>
                <a:latin typeface="Arial" charset="0"/>
              </a:rPr>
              <a:t>Alexandra de Jong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FFFFFF"/>
                </a:solidFill>
                <a:latin typeface="Arial" charset="0"/>
              </a:rPr>
              <a:t>Expert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FFFFFF"/>
                </a:solidFill>
                <a:latin typeface="Arial" charset="0"/>
              </a:rPr>
              <a:t>Consumer Protection and Financial Innovation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rgbClr val="FFFFFF"/>
                </a:solidFill>
                <a:latin typeface="Arial" charset="0"/>
                <a:hlinkClick r:id="rId3"/>
              </a:rPr>
              <a:t>Alexandra.dejong@eiopa.europa.eu</a:t>
            </a:r>
            <a:r>
              <a:rPr lang="en-GB" sz="2000" dirty="0">
                <a:solidFill>
                  <a:srgbClr val="FFFFFF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796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EIOPA Consultation Paper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eiopa.europa.eu/Pages/Consultations/Consultation-Paper-on-Good-Practices-on-individual-transfers-of-supplementary-occupational-pension.aspx</a:t>
            </a:r>
            <a:r>
              <a:rPr lang="en-GB" dirty="0" smtClean="0"/>
              <a:t> </a:t>
            </a:r>
          </a:p>
          <a:p>
            <a:r>
              <a:rPr lang="en-GB" dirty="0" smtClean="0"/>
              <a:t>Call for </a:t>
            </a:r>
            <a:r>
              <a:rPr lang="en-GB" dirty="0"/>
              <a:t>Advice </a:t>
            </a:r>
            <a:r>
              <a:rPr lang="en-GB" dirty="0" smtClean="0"/>
              <a:t>from COM to EIOPA (2 </a:t>
            </a:r>
            <a:r>
              <a:rPr lang="en-GB" dirty="0"/>
              <a:t>June 2014): </a:t>
            </a:r>
            <a:r>
              <a:rPr lang="en-GB" dirty="0">
                <a:hlinkClick r:id="rId3"/>
              </a:rPr>
              <a:t>https://eiopa.europa.eu/fileadmin/tx_dam/files/publications/otherdocuments/140520_DG_Letter_to_EIOPA_on__</a:t>
            </a:r>
            <a:r>
              <a:rPr lang="en-GB" dirty="0" smtClean="0">
                <a:hlinkClick r:id="rId3"/>
              </a:rPr>
              <a:t>call_for_advice_portability.doc.pdf</a:t>
            </a:r>
            <a:r>
              <a:rPr lang="en-GB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741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 Call for Advice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EIOPA asked to provide the </a:t>
            </a:r>
            <a:r>
              <a:rPr lang="en-GB" smtClean="0"/>
              <a:t>COM with: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overview </a:t>
            </a:r>
            <a:r>
              <a:rPr lang="en-GB" dirty="0"/>
              <a:t>of the existing arrangements </a:t>
            </a:r>
            <a:r>
              <a:rPr lang="en-GB" dirty="0" smtClean="0"/>
              <a:t>for transfers </a:t>
            </a:r>
            <a:r>
              <a:rPr lang="en-GB" dirty="0"/>
              <a:t>of acquired supplementary pension rights </a:t>
            </a:r>
            <a:r>
              <a:rPr lang="en-GB" dirty="0" smtClean="0"/>
              <a:t>(domestic and cross-border)</a:t>
            </a:r>
            <a:endParaRPr lang="en-GB" dirty="0"/>
          </a:p>
          <a:p>
            <a:r>
              <a:rPr lang="en-GB" dirty="0" smtClean="0"/>
              <a:t>“</a:t>
            </a:r>
            <a:r>
              <a:rPr lang="en-GB" dirty="0"/>
              <a:t>good” practices related to </a:t>
            </a:r>
            <a:r>
              <a:rPr lang="en-GB" dirty="0" smtClean="0"/>
              <a:t>transfers</a:t>
            </a:r>
          </a:p>
          <a:p>
            <a:r>
              <a:rPr lang="en-GB" dirty="0"/>
              <a:t>obstacles/difficulties affecting (or preventing</a:t>
            </a:r>
            <a:r>
              <a:rPr lang="en-GB" dirty="0" smtClean="0"/>
              <a:t>) transfers</a:t>
            </a:r>
          </a:p>
          <a:p>
            <a:r>
              <a:rPr lang="en-GB" dirty="0" smtClean="0"/>
              <a:t>quantitative </a:t>
            </a:r>
            <a:r>
              <a:rPr lang="en-GB" dirty="0"/>
              <a:t>data on transfers </a:t>
            </a:r>
            <a:r>
              <a:rPr lang="en-GB" dirty="0" smtClean="0"/>
              <a:t>of pension assets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971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impediments to transfers of pension rights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Requirements </a:t>
            </a:r>
            <a:r>
              <a:rPr lang="en-GB" dirty="0"/>
              <a:t>for transferring and receiving schemes</a:t>
            </a:r>
          </a:p>
          <a:p>
            <a:r>
              <a:rPr lang="en-GB" dirty="0" smtClean="0"/>
              <a:t>Information </a:t>
            </a:r>
            <a:r>
              <a:rPr lang="en-GB" dirty="0"/>
              <a:t>disclosure and advice</a:t>
            </a:r>
          </a:p>
          <a:p>
            <a:r>
              <a:rPr lang="en-GB" dirty="0" smtClean="0"/>
              <a:t>Costs </a:t>
            </a:r>
            <a:r>
              <a:rPr lang="en-GB" dirty="0"/>
              <a:t>and charges</a:t>
            </a:r>
          </a:p>
          <a:p>
            <a:r>
              <a:rPr lang="en-GB" dirty="0" smtClean="0"/>
              <a:t>Process</a:t>
            </a:r>
            <a:endParaRPr lang="en-GB" dirty="0"/>
          </a:p>
          <a:p>
            <a:r>
              <a:rPr lang="en-GB" dirty="0" smtClean="0"/>
              <a:t>Identification </a:t>
            </a:r>
            <a:r>
              <a:rPr lang="en-GB" dirty="0"/>
              <a:t>of the receiving scheme especially for cross-border transfers</a:t>
            </a:r>
          </a:p>
          <a:p>
            <a:r>
              <a:rPr lang="en-GB" dirty="0" smtClean="0"/>
              <a:t>Calculation </a:t>
            </a:r>
            <a:r>
              <a:rPr lang="en-GB" dirty="0"/>
              <a:t>of the transfer value</a:t>
            </a:r>
          </a:p>
          <a:p>
            <a:r>
              <a:rPr lang="en-GB" dirty="0" smtClean="0"/>
              <a:t>Taxation</a:t>
            </a:r>
            <a:endParaRPr lang="en-GB" dirty="0"/>
          </a:p>
          <a:p>
            <a:r>
              <a:rPr lang="en-GB" dirty="0" smtClean="0"/>
              <a:t>Capital </a:t>
            </a:r>
            <a:r>
              <a:rPr lang="en-GB" dirty="0"/>
              <a:t>pay-out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917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Good Practices: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Good Practice 1: Voluntary transfer </a:t>
            </a:r>
            <a:r>
              <a:rPr lang="en-GB" dirty="0" smtClean="0"/>
              <a:t>agreements</a:t>
            </a:r>
          </a:p>
          <a:p>
            <a:endParaRPr lang="en-GB" dirty="0"/>
          </a:p>
          <a:p>
            <a:r>
              <a:rPr lang="en-GB" dirty="0" smtClean="0"/>
              <a:t>Good </a:t>
            </a:r>
            <a:r>
              <a:rPr lang="en-GB" dirty="0"/>
              <a:t>Practice 2: Objective criteria for reasons to suspend a transfer incl. financial sustainability check of </a:t>
            </a:r>
            <a:r>
              <a:rPr lang="en-GB" dirty="0" smtClean="0"/>
              <a:t>schemes</a:t>
            </a:r>
          </a:p>
          <a:p>
            <a:endParaRPr lang="en-GB" dirty="0"/>
          </a:p>
          <a:p>
            <a:r>
              <a:rPr lang="en-GB" dirty="0" smtClean="0"/>
              <a:t>Good </a:t>
            </a:r>
            <a:r>
              <a:rPr lang="en-GB" dirty="0"/>
              <a:t>Practice 3: Same requirements for receiving schemes for domestic and cross-border </a:t>
            </a:r>
            <a:r>
              <a:rPr lang="en-GB" dirty="0" smtClean="0"/>
              <a:t>transfers</a:t>
            </a:r>
          </a:p>
          <a:p>
            <a:endParaRPr lang="en-GB" dirty="0"/>
          </a:p>
          <a:p>
            <a:r>
              <a:rPr lang="en-GB" dirty="0" smtClean="0"/>
              <a:t>Good </a:t>
            </a:r>
            <a:r>
              <a:rPr lang="en-GB" dirty="0"/>
              <a:t>Practice 4: Timeframes for in- and out- transfers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929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Good Practice 5: Content of information to scheme </a:t>
            </a:r>
            <a:r>
              <a:rPr lang="en-GB" dirty="0" smtClean="0"/>
              <a:t>member</a:t>
            </a:r>
          </a:p>
          <a:p>
            <a:endParaRPr lang="en-GB" dirty="0"/>
          </a:p>
          <a:p>
            <a:r>
              <a:rPr lang="en-GB" dirty="0" smtClean="0"/>
              <a:t>Good </a:t>
            </a:r>
            <a:r>
              <a:rPr lang="en-GB" dirty="0"/>
              <a:t>Practice 6: Systematic delivery of </a:t>
            </a:r>
            <a:r>
              <a:rPr lang="en-GB" dirty="0" smtClean="0"/>
              <a:t>information</a:t>
            </a:r>
          </a:p>
          <a:p>
            <a:endParaRPr lang="en-GB" dirty="0"/>
          </a:p>
          <a:p>
            <a:r>
              <a:rPr lang="en-GB" dirty="0" smtClean="0"/>
              <a:t>Good </a:t>
            </a:r>
            <a:r>
              <a:rPr lang="en-GB" dirty="0"/>
              <a:t>Practice 7: Online tool/portal with (additional) relevant information concerning scheme member’s </a:t>
            </a:r>
            <a:r>
              <a:rPr lang="en-GB" dirty="0" smtClean="0"/>
              <a:t>transfer</a:t>
            </a:r>
          </a:p>
          <a:p>
            <a:endParaRPr lang="en-GB" dirty="0"/>
          </a:p>
          <a:p>
            <a:r>
              <a:rPr lang="en-GB" dirty="0" smtClean="0"/>
              <a:t>Good </a:t>
            </a:r>
            <a:r>
              <a:rPr lang="en-GB" dirty="0"/>
              <a:t>Practice 8: Access to advice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847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Good Practice 9: Charges, if any, to reflect the actual work </a:t>
            </a:r>
            <a:r>
              <a:rPr lang="en-GB" dirty="0" smtClean="0"/>
              <a:t>necessary</a:t>
            </a:r>
          </a:p>
          <a:p>
            <a:endParaRPr lang="en-GB" dirty="0"/>
          </a:p>
          <a:p>
            <a:r>
              <a:rPr lang="en-GB" dirty="0"/>
              <a:t>Good Practice 10: Direct communication between the schemes on transfer </a:t>
            </a:r>
            <a:r>
              <a:rPr lang="en-GB" dirty="0" smtClean="0"/>
              <a:t>execution</a:t>
            </a:r>
          </a:p>
          <a:p>
            <a:endParaRPr lang="en-GB" dirty="0"/>
          </a:p>
          <a:p>
            <a:r>
              <a:rPr lang="en-GB" dirty="0" smtClean="0"/>
              <a:t>Good </a:t>
            </a:r>
            <a:r>
              <a:rPr lang="en-GB" dirty="0"/>
              <a:t>Practice 11: Reasonable time limits for the execution of </a:t>
            </a:r>
            <a:r>
              <a:rPr lang="en-GB" dirty="0" smtClean="0"/>
              <a:t>transfers</a:t>
            </a:r>
          </a:p>
          <a:p>
            <a:endParaRPr lang="en-GB" dirty="0"/>
          </a:p>
          <a:p>
            <a:r>
              <a:rPr lang="en-GB" dirty="0" smtClean="0"/>
              <a:t>Good </a:t>
            </a:r>
            <a:r>
              <a:rPr lang="en-GB" dirty="0"/>
              <a:t>Practice 12: Member involvement reduced to request and decision on transfer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10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en-GB" dirty="0" smtClean="0"/>
              <a:t>Background</a:t>
            </a:r>
          </a:p>
          <a:p>
            <a:pPr marL="514350" indent="-514350">
              <a:buFont typeface="+mj-lt"/>
              <a:buAutoNum type="romanUcPeriod"/>
            </a:pPr>
            <a:endParaRPr lang="en-GB" dirty="0" smtClean="0"/>
          </a:p>
          <a:p>
            <a:pPr marL="514350" indent="-514350">
              <a:buFont typeface="+mj-lt"/>
              <a:buAutoNum type="romanUcPeriod"/>
            </a:pPr>
            <a:r>
              <a:rPr lang="en-GB" dirty="0" smtClean="0"/>
              <a:t>Main findings</a:t>
            </a:r>
          </a:p>
          <a:p>
            <a:pPr marL="514350" indent="-514350">
              <a:buFont typeface="+mj-lt"/>
              <a:buAutoNum type="romanUcPeriod"/>
            </a:pPr>
            <a:endParaRPr lang="en-GB" dirty="0" smtClean="0"/>
          </a:p>
          <a:p>
            <a:pPr marL="514350" indent="-514350">
              <a:buFont typeface="+mj-lt"/>
              <a:buAutoNum type="romanUcPeriod"/>
            </a:pPr>
            <a:r>
              <a:rPr lang="en-GB" dirty="0" smtClean="0"/>
              <a:t>Discussion</a:t>
            </a:r>
          </a:p>
          <a:p>
            <a:pPr marL="514350" indent="-514350">
              <a:buFont typeface="+mj-lt"/>
              <a:buAutoNum type="romanU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93355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Good Practice 13: Identification of receiving scheme especially for cross-border </a:t>
            </a:r>
            <a:r>
              <a:rPr lang="en-GB" dirty="0" smtClean="0"/>
              <a:t>transfers</a:t>
            </a:r>
          </a:p>
          <a:p>
            <a:endParaRPr lang="en-GB" dirty="0" smtClean="0"/>
          </a:p>
          <a:p>
            <a:r>
              <a:rPr lang="en-GB" dirty="0"/>
              <a:t>Good Practice 14: Safeguarding the right to transfer over right to unilateral capital pay-out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72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4800" dirty="0" smtClean="0"/>
              <a:t>Background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49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Call for Advice from COM (June 2014)</a:t>
            </a:r>
          </a:p>
          <a:p>
            <a:endParaRPr lang="en-GB" dirty="0" smtClean="0"/>
          </a:p>
          <a:p>
            <a:r>
              <a:rPr lang="en-GB" dirty="0" smtClean="0"/>
              <a:t>Consultation Paper published on 29 January 2015 (DL 10 April 2015)</a:t>
            </a:r>
          </a:p>
          <a:p>
            <a:endParaRPr lang="en-GB" dirty="0" smtClean="0"/>
          </a:p>
          <a:p>
            <a:r>
              <a:rPr lang="en-GB" dirty="0" smtClean="0"/>
              <a:t>Respond to COM by end 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29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en-GB" dirty="0" smtClean="0"/>
              <a:t>ork by EIOPA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GB" dirty="0" smtClean="0"/>
              <a:t>Assessment of factual information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GB" dirty="0" smtClean="0"/>
              <a:t>Report </a:t>
            </a:r>
            <a:r>
              <a:rPr lang="en-GB" dirty="0"/>
              <a:t>on “Good Practices” facilitating </a:t>
            </a:r>
            <a:r>
              <a:rPr lang="en-GB" dirty="0" smtClean="0"/>
              <a:t>transfers</a:t>
            </a:r>
          </a:p>
          <a:p>
            <a:pPr marL="457200" lvl="1" indent="0">
              <a:buNone/>
            </a:pPr>
            <a:r>
              <a:rPr lang="en-GB" dirty="0" smtClean="0"/>
              <a:t>=&gt;Good Practices = existing legal rules or market practices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EIOPA has </a:t>
            </a:r>
            <a:r>
              <a:rPr lang="en-GB" u="sng" dirty="0" smtClean="0"/>
              <a:t>no</a:t>
            </a:r>
            <a:r>
              <a:rPr lang="en-GB" dirty="0" smtClean="0"/>
              <a:t> ambition to:</a:t>
            </a:r>
          </a:p>
          <a:p>
            <a:pPr>
              <a:buBlip>
                <a:blip r:embed="rId2"/>
              </a:buBlip>
            </a:pPr>
            <a:r>
              <a:rPr lang="en-GB" dirty="0" smtClean="0"/>
              <a:t>Judge/comment on whether transferability of pension rights is desirable</a:t>
            </a:r>
          </a:p>
          <a:p>
            <a:pPr>
              <a:buBlip>
                <a:blip r:embed="rId2"/>
              </a:buBlip>
            </a:pPr>
            <a:r>
              <a:rPr lang="en-GB" dirty="0" smtClean="0"/>
              <a:t>Aim for harmonisation of national Social and Labour Law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15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EIOPA Expectations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to COM Call for Advice =&gt; inform future debates</a:t>
            </a:r>
          </a:p>
          <a:p>
            <a:endParaRPr lang="en-GB" dirty="0" smtClean="0"/>
          </a:p>
          <a:p>
            <a:r>
              <a:rPr lang="en-GB" dirty="0" smtClean="0"/>
              <a:t>Good Practices to be an inspiration to </a:t>
            </a:r>
          </a:p>
          <a:p>
            <a:pPr lvl="1"/>
            <a:r>
              <a:rPr lang="en-GB" dirty="0" smtClean="0"/>
              <a:t>MS when transposing Directive 2014/50/EU</a:t>
            </a:r>
          </a:p>
          <a:p>
            <a:pPr lvl="1"/>
            <a:r>
              <a:rPr lang="en-GB" dirty="0" smtClean="0"/>
              <a:t>All stakeholders wishing to improve conditions for transfers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866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4800" dirty="0" smtClean="0"/>
              <a:t>Main findings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79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differences </a:t>
            </a:r>
            <a:r>
              <a:rPr lang="en-GB" dirty="0"/>
              <a:t>across </a:t>
            </a:r>
            <a:r>
              <a:rPr lang="en-GB" dirty="0" smtClean="0"/>
              <a:t>EU:</a:t>
            </a:r>
          </a:p>
          <a:p>
            <a:pPr lvl="1"/>
            <a:r>
              <a:rPr lang="en-GB" dirty="0" smtClean="0"/>
              <a:t>Conditions for transfers of pension rights</a:t>
            </a:r>
          </a:p>
          <a:p>
            <a:pPr lvl="1"/>
            <a:r>
              <a:rPr lang="en-GB" dirty="0" smtClean="0"/>
              <a:t>The extent of use of transfers</a:t>
            </a:r>
          </a:p>
          <a:p>
            <a:pPr lvl="1"/>
            <a:endParaRPr lang="en-GB" dirty="0"/>
          </a:p>
          <a:p>
            <a:r>
              <a:rPr lang="en-GB" dirty="0" smtClean="0"/>
              <a:t>Initiatives underway to improve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transferability…</a:t>
            </a:r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=&gt; Yet: A Pension Transfer is (still) no laughing matter!</a:t>
            </a:r>
            <a:endParaRPr lang="en-GB" dirty="0"/>
          </a:p>
        </p:txBody>
      </p:sp>
      <p:pic>
        <p:nvPicPr>
          <p:cNvPr id="1029" name="Picture 5" descr="C:\Users\JongAl\AppData\Local\Microsoft\Windows\Temporary Internet Files\Content.IE5\GJDEYW1U\4857593259_a2b5bb85c5_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677" y="3356992"/>
            <a:ext cx="1524723" cy="1157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648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Eight main impediments to domestic and cross-border transfers</a:t>
            </a:r>
          </a:p>
          <a:p>
            <a:endParaRPr lang="en-GB" dirty="0" smtClean="0"/>
          </a:p>
          <a:p>
            <a:r>
              <a:rPr lang="en-GB" dirty="0" smtClean="0"/>
              <a:t>14 Good Practices (= existing national legal rules; market practices) towards overcoming these</a:t>
            </a:r>
          </a:p>
          <a:p>
            <a:endParaRPr lang="en-GB" dirty="0" smtClean="0"/>
          </a:p>
        </p:txBody>
      </p:sp>
      <p:pic>
        <p:nvPicPr>
          <p:cNvPr id="2050" name="Picture 2" descr="C:\Users\JongAl\AppData\Local\Microsoft\Windows\Temporary Internet Files\Content.IE5\GJDEYW1U\Discovering-what-success-looks-lik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149080"/>
            <a:ext cx="2774082" cy="184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042713"/>
      </p:ext>
    </p:extLst>
  </p:cSld>
  <p:clrMapOvr>
    <a:masterClrMapping/>
  </p:clrMapOvr>
</p:sld>
</file>

<file path=ppt/theme/theme1.xml><?xml version="1.0" encoding="utf-8"?>
<a:theme xmlns:a="http://schemas.openxmlformats.org/drawingml/2006/main" name="EIOPA_presentation_temp_Office2010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Verdana Bold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ublication Document" ma:contentTypeID="0x010100F025371A0D5F1846930DBA2C9EDAF56600AFC9069F21C440458F2314C115976576" ma:contentTypeVersion="11" ma:contentTypeDescription="Create a new document." ma:contentTypeScope="" ma:versionID="6e209b6a576250e7fc5b8ecf72f2839e">
  <xsd:schema xmlns:xsd="http://www.w3.org/2001/XMLSchema" xmlns:xs="http://www.w3.org/2001/XMLSchema" xmlns:p="http://schemas.microsoft.com/office/2006/metadata/properties" xmlns:ns1="http://schemas.microsoft.com/sharepoint/v3" xmlns:ns2="ab8f74c7-0748-4175-b0a7-798791edd7a4" xmlns:ns3="46cf5d05-017c-4f03-b1f6-893edf8c1825" xmlns:ns4="2b395ac2-8163-4b1c-b2c0-fcf6a8d6604b" targetNamespace="http://schemas.microsoft.com/office/2006/metadata/properties" ma:root="true" ma:fieldsID="fbf1aeb962f0084c7fe7eb88515c8747" ns1:_="" ns2:_="" ns3:_="" ns4:_="">
    <xsd:import namespace="http://schemas.microsoft.com/sharepoint/v3"/>
    <xsd:import namespace="ab8f74c7-0748-4175-b0a7-798791edd7a4"/>
    <xsd:import namespace="46cf5d05-017c-4f03-b1f6-893edf8c1825"/>
    <xsd:import namespace="2b395ac2-8163-4b1c-b2c0-fcf6a8d6604b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3:m4e5b9a57ee34142859f8aa69e31e7bd" minOccurs="0"/>
                <xsd:element ref="ns3:e3b8259dbd224628b8b94cebb83fde6b" minOccurs="0"/>
                <xsd:element ref="ns3:b687f5c370784be381b55f490b18f6b4" minOccurs="0"/>
                <xsd:element ref="ns4:Publication_x0020_Date" minOccurs="0"/>
                <xsd:element ref="ns1:StartDate" minOccurs="0"/>
                <xsd:element ref="ns3:SharedWithUsers" minOccurs="0"/>
                <xsd:element ref="ns2:bc77dcd2bf4f4077b5153d8986ab7c79" minOccurs="0"/>
                <xsd:element ref="ns2:m303bdcee8174b2eb036ac305aa5a28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tartDate" ma:index="17" nillable="true" ma:displayName="Start Date" ma:default="[today]" ma:format="DateTime" ma:internalName="Start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8f74c7-0748-4175-b0a7-798791edd7a4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df6c9081-745a-4c96-a42a-40c5dedd0e67}" ma:internalName="TaxCatchAll" ma:showField="CatchAllData" ma:web="46cf5d05-017c-4f03-b1f6-893edf8c1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df6c9081-745a-4c96-a42a-40c5dedd0e67}" ma:internalName="TaxCatchAllLabel" ma:readOnly="true" ma:showField="CatchAllDataLabel" ma:web="46cf5d05-017c-4f03-b1f6-893edf8c1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c77dcd2bf4f4077b5153d8986ab7c79" ma:index="20" nillable="true" ma:taxonomy="true" ma:internalName="bc77dcd2bf4f4077b5153d8986ab7c79" ma:taxonomyFieldName="ERISDocumentType" ma:displayName="Document Type" ma:default="" ma:fieldId="{bc77dcd2-bf4f-4077-b515-3d8986ab7c79}" ma:sspId="2b1776d1-ae3b-49f8-a97b-1474fa7fa346" ma:termSetId="8291263e-1670-46c0-b090-f3efb02d9c1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303bdcee8174b2eb036ac305aa5a282" ma:index="22" nillable="true" ma:taxonomy="true" ma:internalName="m303bdcee8174b2eb036ac305aa5a282" ma:taxonomyFieldName="ERISKeywords" ma:displayName="Tags and Keywords" ma:default="" ma:fieldId="{6303bdce-e817-4b2e-b036-ac305aa5a282}" ma:taxonomyMulti="true" ma:sspId="2b1776d1-ae3b-49f8-a97b-1474fa7fa346" ma:termSetId="041e8d27-50b6-44df-be8e-d4aba88ea6e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f5d05-017c-4f03-b1f6-893edf8c1825" elementFormDefault="qualified">
    <xsd:import namespace="http://schemas.microsoft.com/office/2006/documentManagement/types"/>
    <xsd:import namespace="http://schemas.microsoft.com/office/infopath/2007/PartnerControls"/>
    <xsd:element name="m4e5b9a57ee34142859f8aa69e31e7bd" ma:index="10" nillable="true" ma:displayName="Document Type_0" ma:hidden="true" ma:internalName="m4e5b9a57ee34142859f8aa69e31e7bd">
      <xsd:simpleType>
        <xsd:restriction base="dms:Note"/>
      </xsd:simpleType>
    </xsd:element>
    <xsd:element name="e3b8259dbd224628b8b94cebb83fde6b" ma:index="12" nillable="true" ma:displayName="Document Topic_0" ma:hidden="true" ma:internalName="e3b8259dbd224628b8b94cebb83fde6b">
      <xsd:simpleType>
        <xsd:restriction base="dms:Note"/>
      </xsd:simpleType>
    </xsd:element>
    <xsd:element name="b687f5c370784be381b55f490b18f6b4" ma:index="14" nillable="true" ma:displayName="Involved Party_0" ma:hidden="true" ma:internalName="b687f5c370784be381b55f490b18f6b4">
      <xsd:simpleType>
        <xsd:restriction base="dms:Note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395ac2-8163-4b1c-b2c0-fcf6a8d6604b" elementFormDefault="qualified">
    <xsd:import namespace="http://schemas.microsoft.com/office/2006/documentManagement/types"/>
    <xsd:import namespace="http://schemas.microsoft.com/office/infopath/2007/PartnerControls"/>
    <xsd:element name="Publication_x0020_Date" ma:index="16" nillable="true" ma:displayName="Publication Date" ma:format="DateOnly" ma:internalName="Publication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cation_x0020_Date xmlns="2b395ac2-8163-4b1c-b2c0-fcf6a8d6604b">2015-04-16T22:00:00+00:00</Publication_x0020_Date>
    <b687f5c370784be381b55f490b18f6b4 xmlns="46cf5d05-017c-4f03-b1f6-893edf8c1825" xsi:nil="true"/>
    <StartDate xmlns="http://schemas.microsoft.com/sharepoint/v3">2015-04-16T22:00:00+00:00</StartDate>
    <e3b8259dbd224628b8b94cebb83fde6b xmlns="46cf5d05-017c-4f03-b1f6-893edf8c1825" xsi:nil="true"/>
    <m4e5b9a57ee34142859f8aa69e31e7bd xmlns="46cf5d05-017c-4f03-b1f6-893edf8c1825" xsi:nil="true"/>
    <TaxCatchAll xmlns="ab8f74c7-0748-4175-b0a7-798791edd7a4">
      <Value>41</Value>
    </TaxCatchAll>
    <m303bdcee8174b2eb036ac305aa5a282 xmlns="ab8f74c7-0748-4175-b0a7-798791edd7a4">
      <Terms xmlns="http://schemas.microsoft.com/office/infopath/2007/PartnerControls"/>
    </m303bdcee8174b2eb036ac305aa5a282>
    <bc77dcd2bf4f4077b5153d8986ab7c79 xmlns="ab8f74c7-0748-4175-b0a7-798791edd7a4">
      <Terms xmlns="http://schemas.microsoft.com/office/infopath/2007/PartnerControls"/>
    </bc77dcd2bf4f4077b5153d8986ab7c79>
  </documentManagement>
</p:properties>
</file>

<file path=customXml/item4.xml><?xml version="1.0" encoding="utf-8"?>
<?mso-contentType ?>
<SharedContentType xmlns="Microsoft.SharePoint.Taxonomy.ContentTypeSync" SourceId="2b1776d1-ae3b-49f8-a97b-1474fa7fa346" ContentTypeId="0x0101" PreviousValue="false"/>
</file>

<file path=customXml/itemProps1.xml><?xml version="1.0" encoding="utf-8"?>
<ds:datastoreItem xmlns:ds="http://schemas.openxmlformats.org/officeDocument/2006/customXml" ds:itemID="{247EA4A5-47DA-409F-A225-B3E474CC56BF}"/>
</file>

<file path=customXml/itemProps2.xml><?xml version="1.0" encoding="utf-8"?>
<ds:datastoreItem xmlns:ds="http://schemas.openxmlformats.org/officeDocument/2006/customXml" ds:itemID="{191117ED-3E73-4E41-A999-A996BF825039}"/>
</file>

<file path=customXml/itemProps3.xml><?xml version="1.0" encoding="utf-8"?>
<ds:datastoreItem xmlns:ds="http://schemas.openxmlformats.org/officeDocument/2006/customXml" ds:itemID="{7F6EFBFA-7BF0-460F-A4AA-CEED3993ABFA}"/>
</file>

<file path=customXml/itemProps4.xml><?xml version="1.0" encoding="utf-8"?>
<ds:datastoreItem xmlns:ds="http://schemas.openxmlformats.org/officeDocument/2006/customXml" ds:itemID="{AEAF9B9C-44A1-4629-8F66-F33F02A5BBC5}"/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Words>601</Words>
  <Application>Microsoft Office PowerPoint</Application>
  <PresentationFormat>On-screen Show (4:3)</PresentationFormat>
  <Paragraphs>118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EIOPA_presentation_temp_Office2010</vt:lpstr>
      <vt:lpstr>Consultation Paper on Good Practices on transfers of supplementary pension rights</vt:lpstr>
      <vt:lpstr>Outline</vt:lpstr>
      <vt:lpstr>Background</vt:lpstr>
      <vt:lpstr>Background</vt:lpstr>
      <vt:lpstr>Work by EIOPA</vt:lpstr>
      <vt:lpstr>EIOPA Expectations</vt:lpstr>
      <vt:lpstr>Main findings</vt:lpstr>
      <vt:lpstr>Main findings</vt:lpstr>
      <vt:lpstr>Main findings</vt:lpstr>
      <vt:lpstr>Conclusions</vt:lpstr>
      <vt:lpstr>Discussion</vt:lpstr>
      <vt:lpstr>Questions for discussion:</vt:lpstr>
      <vt:lpstr>Thank you for your attention!  Questions?</vt:lpstr>
      <vt:lpstr>References:</vt:lpstr>
      <vt:lpstr>COM Call for Advice</vt:lpstr>
      <vt:lpstr>Main impediments to transfers of pension rights</vt:lpstr>
      <vt:lpstr>Good Practices: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Transferability of acquired pension rights - EIOPA‘s work -</dc:title>
  <dc:creator>Alexandra de Jong</dc:creator>
  <cp:lastModifiedBy>Murariu, Simona</cp:lastModifiedBy>
  <cp:revision>27</cp:revision>
  <dcterms:created xsi:type="dcterms:W3CDTF">2014-09-23T10:00:52Z</dcterms:created>
  <dcterms:modified xsi:type="dcterms:W3CDTF">2015-02-09T14:02:45Z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774355779</vt:i4>
  </property>
  <property fmtid="{D5CDD505-2E9C-101B-9397-08002B2CF9AE}" pid="3" name="_NewReviewCycle">
    <vt:lpwstr/>
  </property>
  <property fmtid="{D5CDD505-2E9C-101B-9397-08002B2CF9AE}" pid="4" name="_EmailSubject">
    <vt:lpwstr>EIOPA public website update</vt:lpwstr>
  </property>
  <property fmtid="{D5CDD505-2E9C-101B-9397-08002B2CF9AE}" pid="5" name="_AuthorEmail">
    <vt:lpwstr>Simona.Murariu@eiopa.europa.eu</vt:lpwstr>
  </property>
  <property fmtid="{D5CDD505-2E9C-101B-9397-08002B2CF9AE}" pid="6" name="_AuthorEmailDisplayName">
    <vt:lpwstr>Simona Murariu</vt:lpwstr>
  </property>
  <property fmtid="{D5CDD505-2E9C-101B-9397-08002B2CF9AE}" pid="7" name="ContentTypeId">
    <vt:lpwstr>0x010100F025371A0D5F1846930DBA2C9EDAF56600AFC9069F21C440458F2314C115976576</vt:lpwstr>
  </property>
  <property fmtid="{D5CDD505-2E9C-101B-9397-08002B2CF9AE}" pid="8" name="Involved Party">
    <vt:lpwstr/>
  </property>
  <property fmtid="{D5CDD505-2E9C-101B-9397-08002B2CF9AE}" pid="9" name="lf7ec453acb346f5b4feea7d032d6f2c">
    <vt:lpwstr>Meetings|15a17da5-e312-47ac-b9f9-853188e9bb31</vt:lpwstr>
  </property>
  <property fmtid="{D5CDD505-2E9C-101B-9397-08002B2CF9AE}" pid="10" name="m4764fd034b84a6e893e168ee26c887c">
    <vt:lpwstr/>
  </property>
  <property fmtid="{D5CDD505-2E9C-101B-9397-08002B2CF9AE}" pid="11" name="Document Topic">
    <vt:lpwstr/>
  </property>
  <property fmtid="{D5CDD505-2E9C-101B-9397-08002B2CF9AE}" pid="12" name="Document Type">
    <vt:lpwstr>41;#Meetings|15a17da5-e312-47ac-b9f9-853188e9bb31</vt:lpwstr>
  </property>
  <property fmtid="{D5CDD505-2E9C-101B-9397-08002B2CF9AE}" pid="13" name="obb4efe42ba0440ebcc21f478af52bc7">
    <vt:lpwstr/>
  </property>
</Properties>
</file>