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</p:sldMasterIdLst>
  <p:notesMasterIdLst>
    <p:notesMasterId r:id="rId10"/>
  </p:notesMasterIdLst>
  <p:sldIdLst>
    <p:sldId id="256" r:id="rId5"/>
    <p:sldId id="280" r:id="rId6"/>
    <p:sldId id="279" r:id="rId7"/>
    <p:sldId id="289" r:id="rId8"/>
    <p:sldId id="290" r:id="rId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0866" autoAdjust="0"/>
  </p:normalViewPr>
  <p:slideViewPr>
    <p:cSldViewPr>
      <p:cViewPr varScale="1">
        <p:scale>
          <a:sx n="102" d="100"/>
          <a:sy n="102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B5A9C2E0-887A-4A62-B057-F20D7E3BDC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6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4860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26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9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81F384-E620-4382-AFF7-AF3B80F0D233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22C6574-245F-412C-89F4-570491E9EEA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60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C0524EBD-7DF8-4721-8A24-37FB8C9D9F9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4" r:id="rId3"/>
    <p:sldLayoutId id="2147483705" r:id="rId4"/>
    <p:sldLayoutId id="2147483706" r:id="rId5"/>
    <p:sldLayoutId id="2147483707" r:id="rId6"/>
    <p:sldLayoutId id="2147483713" r:id="rId7"/>
    <p:sldLayoutId id="2147483714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dirty="0" smtClean="0"/>
              <a:t>Agenda item 4: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EIOPA feedback to IRSG general observations and Q&amp;A input on the RTS on KID for </a:t>
            </a:r>
            <a:r>
              <a:rPr lang="en-GB" dirty="0" smtClean="0"/>
              <a:t>PRIIPs</a:t>
            </a:r>
            <a:endParaRPr lang="de-DE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Tim Shakesby</a:t>
            </a:r>
          </a:p>
          <a:p>
            <a:r>
              <a:rPr lang="de-DE" smtClean="0"/>
              <a:t>IRSG meeting </a:t>
            </a:r>
            <a:r>
              <a:rPr lang="de-DE" smtClean="0"/>
              <a:t>on 15 </a:t>
            </a:r>
            <a:r>
              <a:rPr lang="de-DE" dirty="0" smtClean="0"/>
              <a:t>September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16896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GB" dirty="0"/>
              <a:t>Issues</a:t>
            </a:r>
          </a:p>
          <a:p>
            <a:pPr lvl="1"/>
            <a:r>
              <a:rPr lang="en-GB" sz="2100" dirty="0">
                <a:cs typeface="+mn-cs"/>
              </a:rPr>
              <a:t>General update on progress</a:t>
            </a:r>
          </a:p>
          <a:p>
            <a:pPr lvl="1"/>
            <a:r>
              <a:rPr lang="en-GB" sz="2100" dirty="0">
                <a:cs typeface="+mn-cs"/>
              </a:rPr>
              <a:t>EIOPA feedback on IRSG issues</a:t>
            </a:r>
          </a:p>
          <a:p>
            <a:endParaRPr lang="en-GB" sz="2400" b="0" i="0" u="none" strike="noStrike" baseline="0" dirty="0" smtClean="0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  <a:p>
            <a:r>
              <a:rPr lang="en-GB" sz="2400" b="0" i="0" u="none" strike="noStrike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Action</a:t>
            </a:r>
            <a:r>
              <a:rPr lang="en-GB" sz="2400" b="0" i="0" u="none" strike="noStrike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expected of IRSG</a:t>
            </a:r>
            <a:r>
              <a:rPr lang="en-GB" sz="2400" b="0" i="0" u="none" strike="noStrike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</a:t>
            </a:r>
          </a:p>
          <a:p>
            <a:pPr lvl="1"/>
            <a:r>
              <a:rPr lang="en-GB" sz="2100" dirty="0" smtClean="0">
                <a:cs typeface="+mn-cs"/>
              </a:rPr>
              <a:t>Share any further questions with EIOPA</a:t>
            </a:r>
            <a:endParaRPr lang="en-GB" sz="2100" dirty="0">
              <a:cs typeface="+mn-cs"/>
            </a:endParaRPr>
          </a:p>
          <a:p>
            <a:pPr lvl="1"/>
            <a:endParaRPr lang="en-GB" sz="24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rtl="0" eaLnBrk="1" fontAlgn="base" hangingPunct="1"/>
            <a:r>
              <a:rPr lang="en-GB" sz="24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Next steps</a:t>
            </a:r>
          </a:p>
          <a:p>
            <a:pPr lvl="1">
              <a:buFontTx/>
              <a:buChar char="o"/>
            </a:pPr>
            <a:r>
              <a:rPr lang="en-GB" sz="2100" dirty="0" smtClean="0">
                <a:cs typeface="+mn-cs"/>
              </a:rPr>
              <a:t>EIOPA shares questions with European Commission</a:t>
            </a:r>
          </a:p>
          <a:p>
            <a:pPr lvl="1">
              <a:buFontTx/>
              <a:buChar char="o"/>
            </a:pPr>
            <a:r>
              <a:rPr lang="en-GB" sz="2100" dirty="0" smtClean="0">
                <a:cs typeface="+mn-cs"/>
              </a:rPr>
              <a:t>European Commission Q&amp;As</a:t>
            </a:r>
          </a:p>
          <a:p>
            <a:pPr lvl="1">
              <a:buFontTx/>
              <a:buChar char="o"/>
            </a:pPr>
            <a:r>
              <a:rPr lang="en-GB" sz="2100" dirty="0" smtClean="0">
                <a:cs typeface="+mn-cs"/>
              </a:rPr>
              <a:t>ESA Q&amp;As published</a:t>
            </a:r>
            <a:endParaRPr lang="en-GB" sz="24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rtl="0" eaLnBrk="1" fontAlgn="base" hangingPunct="1"/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847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56091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/>
              <a:t>Q&amp;As being finalised</a:t>
            </a:r>
          </a:p>
          <a:p>
            <a:pPr lvl="1"/>
            <a:r>
              <a:rPr lang="en-GB" sz="2100" dirty="0"/>
              <a:t>More than 500 questions gathered</a:t>
            </a:r>
          </a:p>
          <a:p>
            <a:pPr lvl="1"/>
            <a:r>
              <a:rPr lang="en-GB" sz="2100" dirty="0"/>
              <a:t>Questions being classified, prioritised</a:t>
            </a:r>
          </a:p>
          <a:p>
            <a:pPr lvl="1"/>
            <a:r>
              <a:rPr lang="en-GB" sz="2100" dirty="0"/>
              <a:t>Draft answers prepared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‘Decision Trees’ being developed </a:t>
            </a:r>
          </a:p>
          <a:p>
            <a:pPr lvl="1"/>
            <a:r>
              <a:rPr lang="en-GB" sz="2100" dirty="0" smtClean="0"/>
              <a:t>Outlining how to apply RTS and shortcuts</a:t>
            </a:r>
          </a:p>
          <a:p>
            <a:pPr marL="342900" lvl="1" indent="-342900" algn="just">
              <a:spcAft>
                <a:spcPts val="600"/>
              </a:spcAft>
              <a:buChar char="•"/>
            </a:pPr>
            <a:r>
              <a:rPr lang="en-GB" sz="2400" dirty="0" smtClean="0">
                <a:cs typeface="+mn-cs"/>
              </a:rPr>
              <a:t>Many questions for European Commission</a:t>
            </a:r>
          </a:p>
          <a:p>
            <a:pPr marL="342900" lvl="1" indent="-342900" algn="just">
              <a:spcAft>
                <a:spcPts val="600"/>
              </a:spcAft>
              <a:buChar char="•"/>
            </a:pPr>
            <a:r>
              <a:rPr lang="en-GB" sz="2400" dirty="0" smtClean="0">
                <a:cs typeface="+mn-cs"/>
              </a:rPr>
              <a:t>Scrutiny by European Parliament and the Council</a:t>
            </a:r>
            <a:endParaRPr lang="en-GB" sz="2200" dirty="0">
              <a:cs typeface="+mn-cs"/>
            </a:endParaRPr>
          </a:p>
          <a:p>
            <a:pPr marL="457200" lvl="1" indent="0">
              <a:buNone/>
            </a:pPr>
            <a:endParaRPr lang="en-GB" sz="2100" dirty="0"/>
          </a:p>
          <a:p>
            <a:pPr lvl="2" algn="just"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3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to IRSG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56091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/>
              <a:t>Timing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Implementation</a:t>
            </a:r>
          </a:p>
          <a:p>
            <a:pPr lvl="1"/>
            <a:r>
              <a:rPr lang="en-GB" sz="2100" dirty="0" smtClean="0"/>
              <a:t>KID and local disclosures</a:t>
            </a:r>
          </a:p>
          <a:p>
            <a:pPr lvl="1"/>
            <a:r>
              <a:rPr lang="en-GB" sz="2100" dirty="0" smtClean="0"/>
              <a:t>MRM: categorisation and data issues</a:t>
            </a:r>
            <a:endParaRPr lang="en-GB" sz="2100" dirty="0"/>
          </a:p>
          <a:p>
            <a:pPr lvl="1"/>
            <a:r>
              <a:rPr lang="en-GB" sz="2100" dirty="0" smtClean="0"/>
              <a:t>CRM: look through</a:t>
            </a:r>
            <a:endParaRPr lang="en-GB" sz="2100" dirty="0"/>
          </a:p>
          <a:p>
            <a:pPr lvl="1"/>
            <a:r>
              <a:rPr lang="en-GB" sz="2100" dirty="0" smtClean="0"/>
              <a:t>Performance Scenarios: calculation engines, data issues, etc.</a:t>
            </a:r>
          </a:p>
          <a:p>
            <a:r>
              <a:rPr lang="en-GB" sz="2500" dirty="0" smtClean="0"/>
              <a:t>MOPs</a:t>
            </a:r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0215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56091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/>
              <a:t>First Q&amp;As to </a:t>
            </a:r>
            <a:r>
              <a:rPr lang="en-GB" dirty="0" err="1" smtClean="0"/>
              <a:t>BoSs</a:t>
            </a:r>
            <a:r>
              <a:rPr lang="en-GB" dirty="0" smtClean="0"/>
              <a:t> via Joint Committee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First Q&amp;As published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On going process for publishing Q&amp;As</a:t>
            </a:r>
          </a:p>
          <a:p>
            <a:pPr lvl="1"/>
            <a:r>
              <a:rPr lang="en-GB" sz="2100" dirty="0" smtClean="0"/>
              <a:t>Network of NCA experts</a:t>
            </a:r>
          </a:p>
          <a:p>
            <a:pPr lvl="1"/>
            <a:r>
              <a:rPr lang="en-GB" sz="2100" dirty="0" smtClean="0"/>
              <a:t>Commission addresses Qs for them</a:t>
            </a:r>
          </a:p>
          <a:p>
            <a:pPr lvl="1"/>
            <a:r>
              <a:rPr lang="en-GB" sz="2100" dirty="0" smtClean="0"/>
              <a:t>Q&amp;As adopted jointly by three </a:t>
            </a:r>
            <a:r>
              <a:rPr lang="en-GB" sz="2100" dirty="0" err="1" smtClean="0"/>
              <a:t>BoSs</a:t>
            </a:r>
            <a:endParaRPr lang="en-GB" sz="2100" dirty="0" smtClean="0"/>
          </a:p>
          <a:p>
            <a:pPr lvl="1"/>
            <a:endParaRPr lang="en-GB" sz="21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325260052"/>
      </p:ext>
    </p:extLst>
  </p:cSld>
  <p:clrMapOvr>
    <a:masterClrMapping/>
  </p:clrMapOvr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 xsi:nil="true"/>
    <b687f5c370784be381b55f490b18f6b4 xmlns="46cf5d05-017c-4f03-b1f6-893edf8c1825" xsi:nil="true"/>
    <StartDate xmlns="http://schemas.microsoft.com/sharepoint/v3">2016-09-20T15:58:30+00:00</StartDate>
    <e3b8259dbd224628b8b94cebb83fde6b xmlns="46cf5d05-017c-4f03-b1f6-893edf8c1825" xsi:nil="true"/>
    <m4e5b9a57ee34142859f8aa69e31e7bd xmlns="46cf5d05-017c-4f03-b1f6-893edf8c1825" xsi:nil="true"/>
    <TaxCatchAll xmlns="ab8f74c7-0748-4175-b0a7-798791edd7a4"/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A492D2F1-653E-44E9-9530-82C7FCFAC0EA}"/>
</file>

<file path=customXml/itemProps2.xml><?xml version="1.0" encoding="utf-8"?>
<ds:datastoreItem xmlns:ds="http://schemas.openxmlformats.org/officeDocument/2006/customXml" ds:itemID="{4CD2A718-D6F5-4638-8CDC-BB781D83BA28}"/>
</file>

<file path=customXml/itemProps3.xml><?xml version="1.0" encoding="utf-8"?>
<ds:datastoreItem xmlns:ds="http://schemas.openxmlformats.org/officeDocument/2006/customXml" ds:itemID="{E2A34CCC-6726-4DD4-835A-061797CBFF42}"/>
</file>

<file path=customXml/itemProps4.xml><?xml version="1.0" encoding="utf-8"?>
<ds:datastoreItem xmlns:ds="http://schemas.openxmlformats.org/officeDocument/2006/customXml" ds:itemID="{52EA6E34-EDA1-44CD-902C-6A2310AA76FB}"/>
</file>

<file path=docProps/app.xml><?xml version="1.0" encoding="utf-8"?>
<Properties xmlns="http://schemas.openxmlformats.org/officeDocument/2006/extended-properties" xmlns:vt="http://schemas.openxmlformats.org/officeDocument/2006/docPropsVTypes">
  <Template>EIOPA_presentation_temp</Template>
  <TotalTime>1501</TotalTime>
  <Words>155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EIOPA_presentation_temp</vt:lpstr>
      <vt:lpstr>Agenda item 4: EIOPA feedback to IRSG general observations and Q&amp;A input on the RTS on KID for PRIIPs</vt:lpstr>
      <vt:lpstr>Introduction</vt:lpstr>
      <vt:lpstr>General Update</vt:lpstr>
      <vt:lpstr>Feedback to IRSG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 Handbook: ORSA Chapter</dc:title>
  <dc:creator>Lazaro Cuesta Barbera</dc:creator>
  <cp:lastModifiedBy>Giulia Conforti</cp:lastModifiedBy>
  <cp:revision>107</cp:revision>
  <cp:lastPrinted>2011-02-01T16:59:21Z</cp:lastPrinted>
  <dcterms:created xsi:type="dcterms:W3CDTF">2015-10-20T11:58:08Z</dcterms:created>
  <dcterms:modified xsi:type="dcterms:W3CDTF">2016-08-30T13:35:44Z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0x010100F025371A0D5F1846930DBA2C9EDAF56600AFC9069F21C440458F2314C115976576</vt:lpwstr>
  </property>
  <property fmtid="{D5CDD505-2E9C-101B-9397-08002B2CF9AE}" pid="3" name="_NewReviewCycle">
    <vt:lpwstr/>
  </property>
  <property fmtid="{D5CDD505-2E9C-101B-9397-08002B2CF9AE}" pid="4" name="_AdHocReviewCycleID">
    <vt:i4>410701013</vt:i4>
  </property>
  <property fmtid="{D5CDD505-2E9C-101B-9397-08002B2CF9AE}" pid="5" name="_EmailSubject">
    <vt:lpwstr>IRSG document upload</vt:lpwstr>
  </property>
  <property fmtid="{D5CDD505-2E9C-101B-9397-08002B2CF9AE}" pid="6" name="_AuthorEmail">
    <vt:lpwstr>Katalin.Almasi@eiopa.europa.eu</vt:lpwstr>
  </property>
  <property fmtid="{D5CDD505-2E9C-101B-9397-08002B2CF9AE}" pid="7" name="_AuthorEmailDisplayName">
    <vt:lpwstr>Katalin Almasi</vt:lpwstr>
  </property>
</Properties>
</file>