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34" r:id="rId4"/>
    <p:sldId id="333" r:id="rId5"/>
    <p:sldId id="335" r:id="rId6"/>
    <p:sldId id="332" r:id="rId7"/>
  </p:sldIdLst>
  <p:sldSz cx="9144000" cy="6858000" type="screen4x3"/>
  <p:notesSz cx="7010400" cy="92360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2722" autoAdjust="0"/>
  </p:normalViewPr>
  <p:slideViewPr>
    <p:cSldViewPr>
      <p:cViewPr>
        <p:scale>
          <a:sx n="100" d="100"/>
          <a:sy n="100" d="100"/>
        </p:scale>
        <p:origin x="-1128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84" y="-72"/>
      </p:cViewPr>
      <p:guideLst>
        <p:guide orient="horz" pos="291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1613" y="0"/>
            <a:ext cx="3037117" cy="4623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6565658A-EC57-4A45-BE24-E35E867CA670}" type="datetimeFigureOut">
              <a:rPr lang="fr-FR"/>
              <a:pPr>
                <a:defRPr/>
              </a:pPr>
              <a:t>19/09/2014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278"/>
            <a:ext cx="303711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1613" y="8772278"/>
            <a:ext cx="3037117" cy="462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641B8439-C50F-4E17-BF2A-7298B47B90C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78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23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857" tIns="46929" rIns="93857" bIns="46929" numCol="1" anchor="t" anchorCtr="0" compatLnSpc="1">
            <a:prstTxWarp prst="textNoShape">
              <a:avLst/>
            </a:prstTxWarp>
          </a:bodyPr>
          <a:lstStyle>
            <a:lvl1pPr defTabSz="938666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14" y="0"/>
            <a:ext cx="3038786" cy="4623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857" tIns="46929" rIns="93857" bIns="46929" numCol="1" anchor="t" anchorCtr="0" compatLnSpc="1">
            <a:prstTxWarp prst="textNoShape">
              <a:avLst/>
            </a:prstTxWarp>
          </a:bodyPr>
          <a:lstStyle>
            <a:lvl1pPr algn="r" defTabSz="938666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0563"/>
            <a:ext cx="4619625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98" y="4386878"/>
            <a:ext cx="5141405" cy="41579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857" tIns="46929" rIns="93857" bIns="46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754"/>
            <a:ext cx="3038786" cy="4623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857" tIns="46929" rIns="93857" bIns="46929" numCol="1" anchor="b" anchorCtr="0" compatLnSpc="1">
            <a:prstTxWarp prst="textNoShape">
              <a:avLst/>
            </a:prstTxWarp>
          </a:bodyPr>
          <a:lstStyle>
            <a:lvl1pPr defTabSz="938666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773754"/>
            <a:ext cx="3038786" cy="46232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857" tIns="46929" rIns="93857" bIns="46929" numCol="1" anchor="b" anchorCtr="0" compatLnSpc="1">
            <a:prstTxWarp prst="textNoShape">
              <a:avLst/>
            </a:prstTxWarp>
          </a:bodyPr>
          <a:lstStyle>
            <a:lvl1pPr algn="r" defTabSz="938666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5010007B-DCB7-44BB-9140-BAB027AED89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1441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1548E47-9B01-4699-B148-AE6040A4258A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8213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08F1E7-BB14-4E4A-9FA0-103F5B4190C8}" type="slidenum">
              <a:rPr lang="de-DE" sz="1200" smtClean="0"/>
              <a:pPr/>
              <a:t>6</a:t>
            </a:fld>
            <a:endParaRPr lang="de-DE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6" name="Picture 8" descr="eiopa_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1625"/>
            <a:ext cx="26670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Mastertitelformat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/>
              <a:t>Master-Untertitelformat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72FC96-64B7-4995-9EC9-F82AAEB2591A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E37A5D-0AE8-4D91-9D5F-101081401E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1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B088-CD7C-4336-B846-8A659786C6F9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6690-DA5B-494C-B681-FCADAB8B95FC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52EB-7359-4D4E-B8D6-6B80D2F47E1D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17D3-C00E-42C9-8647-2B27203560F0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9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B489C-B277-47CA-ADF8-9A3A9BCF4C6D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5ED8-3412-4A9F-B04B-40BBB4850149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5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8B21-356E-4620-804D-3D85C2C73F2D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A3D8-63ED-4EB0-AAE2-85E20536531B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9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07F7-EE8E-4757-B861-B2A9E272F466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444E-E0CF-420C-8961-B7F053EE8243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4C6A-25B2-4B8D-92CD-EFD271E57BB2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250C-DDE0-4126-97AF-7F692EC555FD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52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53EE-D65A-41D4-8B35-A7BB0A8F634E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0AE3-54CD-424E-A1BC-71B642FCD35B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44C4-A49C-445B-B3C2-13E426EF34F9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3C9C-BDF8-410D-B638-66AB0F78E85A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78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6A58-0E12-4689-970A-76AA01B92ADE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EFEAA-7319-4229-9CF1-902864B05176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0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D243-02BB-4E2A-BC50-A3658B26D48F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0D3A-B455-4B5F-8998-BCF87759D773}" type="slidenum">
              <a:rPr lang="en-GB"/>
              <a:pPr>
                <a:defRPr/>
              </a:pPr>
              <a:t>‹#›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4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fld id="{65A88F46-4123-43FB-88F5-07DF782D96B8}" type="datetime4">
              <a:rPr lang="en-GB"/>
              <a:pPr>
                <a:defRPr/>
              </a:pPr>
              <a:t>19 September 2014</a:t>
            </a:fld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96" charset="-128"/>
              </a:defRPr>
            </a:lvl1pPr>
          </a:lstStyle>
          <a:p>
            <a:pPr>
              <a:defRPr/>
            </a:pPr>
            <a:fld id="{03DD14F7-D05D-469C-AB19-1632CD5CEB01}" type="slidenum">
              <a:rPr lang="en-GB"/>
              <a:pPr>
                <a:defRPr/>
              </a:pPr>
              <a:t>‹#›</a:t>
            </a:fld>
            <a:endParaRPr lang="en-GB" sz="1400" dirty="0"/>
          </a:p>
        </p:txBody>
      </p:sp>
      <p:pic>
        <p:nvPicPr>
          <p:cNvPr id="1029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565400"/>
            <a:ext cx="6858000" cy="1647825"/>
          </a:xfrm>
        </p:spPr>
        <p:txBody>
          <a:bodyPr anchor="ctr"/>
          <a:lstStyle/>
          <a:p>
            <a:r>
              <a:rPr lang="en-GB" dirty="0" smtClean="0"/>
              <a:t>Review of the European Supervisory Authorities (ESAs) </a:t>
            </a:r>
            <a:endParaRPr lang="de-DE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437063"/>
            <a:ext cx="6969125" cy="1166812"/>
          </a:xfrm>
          <a:noFill/>
        </p:spPr>
        <p:txBody>
          <a:bodyPr/>
          <a:lstStyle/>
          <a:p>
            <a:pPr eaLnBrk="1" hangingPunct="1"/>
            <a:endParaRPr lang="en-GB" sz="1400" b="1" dirty="0" smtClean="0"/>
          </a:p>
          <a:p>
            <a:pPr eaLnBrk="1" hangingPunct="1"/>
            <a:endParaRPr lang="en-GB" sz="1400" b="1" dirty="0" smtClean="0"/>
          </a:p>
          <a:p>
            <a:pPr eaLnBrk="1" hangingPunct="1"/>
            <a:endParaRPr lang="en-GB" sz="1400" b="1" dirty="0" smtClean="0"/>
          </a:p>
          <a:p>
            <a:pPr eaLnBrk="1" hangingPunct="1">
              <a:spcAft>
                <a:spcPts val="600"/>
              </a:spcAft>
            </a:pPr>
            <a:r>
              <a:rPr lang="en-GB" sz="1600" b="1" dirty="0" smtClean="0"/>
              <a:t>Katja Würtz</a:t>
            </a:r>
            <a:endParaRPr lang="en-GB" sz="1200" dirty="0" smtClean="0"/>
          </a:p>
          <a:p>
            <a:pPr eaLnBrk="1" hangingPunct="1">
              <a:lnSpc>
                <a:spcPct val="80000"/>
              </a:lnSpc>
            </a:pPr>
            <a:r>
              <a:rPr lang="en-GB" sz="1200" dirty="0" smtClean="0"/>
              <a:t>Head of Cross-sectoral and Consumer Protection Unit, EIOPA</a:t>
            </a: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250825" y="5949950"/>
            <a:ext cx="6697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ea typeface="ＭＳ Ｐゴシック" pitchFamily="96" charset="-128"/>
              </a:rPr>
              <a:t>OPSG, 15 </a:t>
            </a:r>
            <a:r>
              <a:rPr lang="en-US" sz="1200" dirty="0" smtClean="0">
                <a:solidFill>
                  <a:schemeClr val="bg1"/>
                </a:solidFill>
                <a:latin typeface="+mn-lt"/>
                <a:ea typeface="ＭＳ Ｐゴシック" pitchFamily="96" charset="-128"/>
              </a:rPr>
              <a:t>October 2014</a:t>
            </a:r>
            <a:endParaRPr lang="en-US" sz="1200" dirty="0">
              <a:solidFill>
                <a:schemeClr val="bg1"/>
              </a:solidFill>
              <a:latin typeface="+mn-lt"/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96544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-GB" sz="1800" dirty="0" smtClean="0"/>
              <a:t>The COM obliged every third year from 2014 onwards to review EIOPA (the ESFS incl. all ESAs/ESRB) incl. option of proposing regulatory amendments (</a:t>
            </a:r>
            <a:r>
              <a:rPr lang="en-GB" sz="1800" dirty="0"/>
              <a:t>Art 81 of EIOPA </a:t>
            </a:r>
            <a:r>
              <a:rPr lang="en-GB" sz="1800" dirty="0" smtClean="0"/>
              <a:t>Regulation)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endParaRPr lang="en-GB" sz="1800" dirty="0" smtClean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endParaRPr lang="en-GB" sz="1800" dirty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-GB" sz="1800" dirty="0" smtClean="0"/>
              <a:t>ESAs </a:t>
            </a:r>
            <a:r>
              <a:rPr lang="en-GB" sz="1800" dirty="0"/>
              <a:t>provided qualitative and quantitative data </a:t>
            </a:r>
            <a:r>
              <a:rPr lang="en-GB" sz="1800" dirty="0" smtClean="0"/>
              <a:t>to COM btw 2012-2014, and participated in public hearing and consultation </a:t>
            </a:r>
            <a:endParaRPr lang="en-GB" sz="1800" dirty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-GB" sz="1800" dirty="0" smtClean="0"/>
              <a:t>Final reports (ESAs and ESRB) published in August 2014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endParaRPr lang="en-GB" sz="1800" dirty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endParaRPr lang="en-GB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 flipV="1">
            <a:off x="304800" y="6858000"/>
            <a:ext cx="1905000" cy="1395536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0F0E67-F643-4F69-83A8-E2BF076B2C8F}" type="slidenum">
              <a:rPr lang="en-GB" smtClean="0"/>
              <a:pPr>
                <a:defRPr/>
              </a:pPr>
              <a:t>2</a:t>
            </a:fld>
            <a:endParaRPr lang="en-GB" sz="1400" dirty="0">
              <a:latin typeface="Arial" charset="0"/>
            </a:endParaRPr>
          </a:p>
        </p:txBody>
      </p:sp>
      <p:pic>
        <p:nvPicPr>
          <p:cNvPr id="7" name="Picture 1" descr="Description: C:\Users\wuertzka\Desktop\Sc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92896"/>
            <a:ext cx="1882130" cy="109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EIOPA’s 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EIOPA’s main messages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Emergency powers (Art 9, 18)</a:t>
            </a:r>
          </a:p>
          <a:p>
            <a:pPr>
              <a:buFontTx/>
              <a:buChar char="-"/>
            </a:pPr>
            <a:r>
              <a:rPr lang="en-GB" dirty="0" smtClean="0"/>
              <a:t>Independent challenging role vis-à-vis NSAs (Art 22(4))</a:t>
            </a:r>
          </a:p>
          <a:p>
            <a:pPr>
              <a:buFontTx/>
              <a:buChar char="-"/>
            </a:pPr>
            <a:r>
              <a:rPr lang="en-GB" dirty="0" smtClean="0"/>
              <a:t>Collection of data (Art 35)</a:t>
            </a:r>
          </a:p>
          <a:p>
            <a:pPr>
              <a:buFontTx/>
              <a:buChar char="-"/>
            </a:pPr>
            <a:r>
              <a:rPr lang="en-GB" dirty="0" smtClean="0"/>
              <a:t>Decision-making (Art 40, 44)</a:t>
            </a:r>
          </a:p>
          <a:p>
            <a:pPr>
              <a:buFontTx/>
              <a:buChar char="-"/>
            </a:pPr>
            <a:r>
              <a:rPr lang="en-GB" dirty="0" smtClean="0"/>
              <a:t>Budget of the Authority</a:t>
            </a:r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A5ED8-3412-4A9F-B04B-40BBB4850149}" type="slidenum">
              <a:rPr lang="en-GB" smtClean="0"/>
              <a:pPr>
                <a:defRPr/>
              </a:pPr>
              <a:t>3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3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conclusions re. ESAs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report accompanied by COM staff working document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Overall conclusion positive</a:t>
            </a:r>
            <a:endParaRPr lang="en-GB" dirty="0"/>
          </a:p>
          <a:p>
            <a:r>
              <a:rPr lang="en-GB" u="sng" dirty="0" smtClean="0"/>
              <a:t>Areas for improvement</a:t>
            </a:r>
            <a:r>
              <a:rPr lang="en-GB" dirty="0" smtClean="0"/>
              <a:t> divided btw short term improvements and medium term changes necessitating regulatory amendments concerning the following roles:</a:t>
            </a:r>
          </a:p>
          <a:p>
            <a:pPr marL="361950" indent="0">
              <a:buNone/>
            </a:pPr>
            <a:r>
              <a:rPr lang="en-GB" dirty="0" smtClean="0"/>
              <a:t>Regulatory, supervisory, international, financial      stability, consumer protection, governance, financing &amp; structure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304800" y="6858000"/>
            <a:ext cx="1905000" cy="603448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A5ED8-3412-4A9F-B04B-40BBB4850149}" type="slidenum">
              <a:rPr lang="en-GB" smtClean="0"/>
              <a:pPr>
                <a:defRPr/>
              </a:pPr>
              <a:t>4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0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SG relevance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Suggested </a:t>
            </a:r>
            <a:r>
              <a:rPr lang="en-GB" b="1" dirty="0" smtClean="0">
                <a:solidFill>
                  <a:srgbClr val="0070C0"/>
                </a:solidFill>
              </a:rPr>
              <a:t>short term </a:t>
            </a:r>
            <a:r>
              <a:rPr lang="en-GB" dirty="0" smtClean="0"/>
              <a:t>improvements to be considered by the ESAs:</a:t>
            </a:r>
          </a:p>
          <a:p>
            <a:pPr indent="19050">
              <a:buFontTx/>
              <a:buChar char="-"/>
            </a:pPr>
            <a:r>
              <a:rPr lang="en-GB" dirty="0" smtClean="0"/>
              <a:t>More balanced composition</a:t>
            </a:r>
          </a:p>
          <a:p>
            <a:pPr indent="19050">
              <a:buFontTx/>
              <a:buChar char="-"/>
            </a:pPr>
            <a:r>
              <a:rPr lang="en-GB" dirty="0" smtClean="0"/>
              <a:t>Strengthened transparency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Potential </a:t>
            </a:r>
            <a:r>
              <a:rPr lang="en-GB" b="1" dirty="0" smtClean="0">
                <a:solidFill>
                  <a:srgbClr val="0070C0"/>
                </a:solidFill>
              </a:rPr>
              <a:t>medium term </a:t>
            </a:r>
            <a:r>
              <a:rPr lang="en-GB" dirty="0" smtClean="0"/>
              <a:t>improvements </a:t>
            </a:r>
            <a:r>
              <a:rPr lang="en-GB" u="sng" dirty="0" smtClean="0"/>
              <a:t>to be further considered by the COM</a:t>
            </a:r>
            <a:r>
              <a:rPr lang="en-GB" dirty="0" smtClean="0"/>
              <a:t>:</a:t>
            </a:r>
          </a:p>
          <a:p>
            <a:pPr indent="19050">
              <a:buFontTx/>
              <a:buChar char="-"/>
            </a:pPr>
            <a:r>
              <a:rPr lang="en-GB" dirty="0" smtClean="0"/>
              <a:t>Increased duration of mandates</a:t>
            </a:r>
          </a:p>
          <a:p>
            <a:pPr indent="19050">
              <a:buFontTx/>
              <a:buChar char="-"/>
            </a:pPr>
            <a:r>
              <a:rPr lang="en-GB" dirty="0" smtClean="0"/>
              <a:t>Considerations as to limiting SGs to one per ESA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4A5ED8-3412-4A9F-B04B-40BBB4850149}" type="slidenum">
              <a:rPr lang="en-GB" smtClean="0"/>
              <a:pPr>
                <a:defRPr/>
              </a:pPr>
              <a:t>5</a:t>
            </a:fld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3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691C06-75BC-4508-A9E3-13C2DB070D8F}" type="slidenum">
              <a:rPr lang="en-GB"/>
              <a:pPr>
                <a:defRPr/>
              </a:pPr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de-DE" sz="3200" dirty="0" smtClean="0"/>
              <a:t>Questions?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8588375" cy="1524000"/>
          </a:xfrm>
        </p:spPr>
        <p:txBody>
          <a:bodyPr/>
          <a:lstStyle/>
          <a:p>
            <a:pPr eaLnBrk="1" hangingPunct="1">
              <a:tabLst>
                <a:tab pos="4572000" algn="l"/>
              </a:tabLst>
            </a:pPr>
            <a:endParaRPr lang="de-DE" dirty="0" smtClean="0"/>
          </a:p>
          <a:p>
            <a:pPr eaLnBrk="1" hangingPunct="1">
              <a:tabLst>
                <a:tab pos="4572000" algn="l"/>
              </a:tabLst>
            </a:pPr>
            <a:r>
              <a:rPr lang="de-D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39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-interim">
  <a:themeElements>
    <a:clrScheme name="eiopa-inter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iopa-interim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eiopa-inter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opa-inter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opa-inter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>2014-10-14T22:00:00+00:00</Publication_x0020_Date>
    <b687f5c370784be381b55f490b18f6b4 xmlns="46cf5d05-017c-4f03-b1f6-893edf8c1825" xsi:nil="true"/>
    <e3b8259dbd224628b8b94cebb83fde6b xmlns="46cf5d05-017c-4f03-b1f6-893edf8c1825" xsi:nil="true"/>
    <m4e5b9a57ee34142859f8aa69e31e7bd xmlns="46cf5d05-017c-4f03-b1f6-893edf8c1825" xsi:nil="true"/>
    <StartDate xmlns="http://schemas.microsoft.com/sharepoint/v3">2015-02-24T15:00:39+00:00</StartDate>
    <TaxCatchAll xmlns="ab8f74c7-0748-4175-b0a7-798791edd7a4">
      <Value>41</Value>
    </TaxCatchAll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30DEE2E9-FC67-4CFB-B95D-05587D8E318A}"/>
</file>

<file path=customXml/itemProps2.xml><?xml version="1.0" encoding="utf-8"?>
<ds:datastoreItem xmlns:ds="http://schemas.openxmlformats.org/officeDocument/2006/customXml" ds:itemID="{8C5C2F37-ECD6-4A3F-B932-3A9C16928CBC}"/>
</file>

<file path=customXml/itemProps3.xml><?xml version="1.0" encoding="utf-8"?>
<ds:datastoreItem xmlns:ds="http://schemas.openxmlformats.org/officeDocument/2006/customXml" ds:itemID="{1F9A9E1B-711F-44AE-8FBC-8873BC366FA3}"/>
</file>

<file path=customXml/itemProps4.xml><?xml version="1.0" encoding="utf-8"?>
<ds:datastoreItem xmlns:ds="http://schemas.openxmlformats.org/officeDocument/2006/customXml" ds:itemID="{D063CC57-9FDF-485C-9FAC-B40931CCCC25}"/>
</file>

<file path=docProps/app.xml><?xml version="1.0" encoding="utf-8"?>
<Properties xmlns="http://schemas.openxmlformats.org/officeDocument/2006/extended-properties" xmlns:vt="http://schemas.openxmlformats.org/officeDocument/2006/docPropsVTypes">
  <Template>T_Wolkenkratzer:Applications:Microsoft Office 2004:Vorlagen:Eigene Vorlagen:eiopa-interim.pot</Template>
  <TotalTime>5874</TotalTime>
  <Words>237</Words>
  <Application>Microsoft Office PowerPoint</Application>
  <PresentationFormat>On-screen Show (4:3)</PresentationFormat>
  <Paragraphs>46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eiopa-interim</vt:lpstr>
      <vt:lpstr>Review of the European Supervisory Authorities (ESAs) </vt:lpstr>
      <vt:lpstr>Background</vt:lpstr>
      <vt:lpstr>EIOPA’s position</vt:lpstr>
      <vt:lpstr>Main conclusions re. ESAs</vt:lpstr>
      <vt:lpstr>Specific SG relevance</vt:lpstr>
      <vt:lpstr>Questions?</vt:lpstr>
    </vt:vector>
  </TitlesOfParts>
  <Company>Thomas Hobein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EIOPA presentation on ESFS review</dc:title>
  <dc:creator>Thomas Hobein</dc:creator>
  <cp:lastModifiedBy>Murariu, Simona</cp:lastModifiedBy>
  <cp:revision>232</cp:revision>
  <cp:lastPrinted>2014-09-10T16:25:38Z</cp:lastPrinted>
  <dcterms:created xsi:type="dcterms:W3CDTF">2011-01-06T16:59:56Z</dcterms:created>
  <dcterms:modified xsi:type="dcterms:W3CDTF">2014-09-19T09:40:20Z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557936296</vt:i4>
  </property>
  <property fmtid="{D5CDD505-2E9C-101B-9397-08002B2CF9AE}" pid="3" name="_NewReviewCycle">
    <vt:lpwstr/>
  </property>
  <property fmtid="{D5CDD505-2E9C-101B-9397-08002B2CF9AE}" pid="4" name="_EmailSubject">
    <vt:lpwstr>kind request: website update OPSG / meeting of 15 October</vt:lpwstr>
  </property>
  <property fmtid="{D5CDD505-2E9C-101B-9397-08002B2CF9AE}" pid="5" name="_AuthorEmail">
    <vt:lpwstr>Simona.Murariu@eiopa.europa.eu</vt:lpwstr>
  </property>
  <property fmtid="{D5CDD505-2E9C-101B-9397-08002B2CF9AE}" pid="6" name="_AuthorEmailDisplayName">
    <vt:lpwstr>Simona Murariu</vt:lpwstr>
  </property>
  <property fmtid="{D5CDD505-2E9C-101B-9397-08002B2CF9AE}" pid="7" name="ContentTypeId">
    <vt:lpwstr>0x010100F025371A0D5F1846930DBA2C9EDAF56600AFC9069F21C440458F2314C115976576</vt:lpwstr>
  </property>
  <property fmtid="{D5CDD505-2E9C-101B-9397-08002B2CF9AE}" pid="8" name="Involved Party">
    <vt:lpwstr/>
  </property>
  <property fmtid="{D5CDD505-2E9C-101B-9397-08002B2CF9AE}" pid="9" name="lf7ec453acb346f5b4feea7d032d6f2c">
    <vt:lpwstr>Meetings|15a17da5-e312-47ac-b9f9-853188e9bb31</vt:lpwstr>
  </property>
  <property fmtid="{D5CDD505-2E9C-101B-9397-08002B2CF9AE}" pid="10" name="m4764fd034b84a6e893e168ee26c887c">
    <vt:lpwstr/>
  </property>
  <property fmtid="{D5CDD505-2E9C-101B-9397-08002B2CF9AE}" pid="11" name="Document Topic">
    <vt:lpwstr/>
  </property>
  <property fmtid="{D5CDD505-2E9C-101B-9397-08002B2CF9AE}" pid="12" name="Document Type">
    <vt:lpwstr>41;#Meetings|15a17da5-e312-47ac-b9f9-853188e9bb31</vt:lpwstr>
  </property>
  <property fmtid="{D5CDD505-2E9C-101B-9397-08002B2CF9AE}" pid="13" name="obb4efe42ba0440ebcc21f478af52bc7">
    <vt:lpwstr/>
  </property>
</Properties>
</file>