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2.xml" ContentType="application/vnd.openxmlformats-officedocument.presentationml.slide+xml"/>
  <Override PartName="/ppt/slides/slide6.xml" ContentType="application/vnd.openxmlformats-officedocument.presentationml.sl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Layouts/slideLayout8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1.xml" ContentType="application/vnd.openxmlformats-officedocument.theme+xml"/>
  <Override PartName="/ppt/theme/theme3.xml" ContentType="application/vnd.openxmlformats-officedocument.theme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</p:sldMasterIdLst>
  <p:notesMasterIdLst>
    <p:notesMasterId r:id="rId8"/>
  </p:notesMasterIdLst>
  <p:handoutMasterIdLst>
    <p:handoutMasterId r:id="rId9"/>
  </p:handoutMasterIdLst>
  <p:sldIdLst>
    <p:sldId id="256" r:id="rId2"/>
    <p:sldId id="330" r:id="rId3"/>
    <p:sldId id="334" r:id="rId4"/>
    <p:sldId id="333" r:id="rId5"/>
    <p:sldId id="335" r:id="rId6"/>
    <p:sldId id="332" r:id="rId7"/>
  </p:sldIdLst>
  <p:sldSz cx="9144000" cy="6858000" type="screen4x3"/>
  <p:notesSz cx="7010400" cy="9236075"/>
  <p:defaultTextStyle>
    <a:defPPr>
      <a:defRPr lang="de-DE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2787"/>
    <p:restoredTop sz="82722" autoAdjust="0"/>
  </p:normalViewPr>
  <p:slideViewPr>
    <p:cSldViewPr>
      <p:cViewPr>
        <p:scale>
          <a:sx n="100" d="100"/>
          <a:sy n="100" d="100"/>
        </p:scale>
        <p:origin x="-1128" y="3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100" d="100"/>
          <a:sy n="100" d="100"/>
        </p:scale>
        <p:origin x="-2784" y="-72"/>
      </p:cViewPr>
      <p:guideLst>
        <p:guide orient="horz" pos="2910"/>
        <p:guide pos="220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17" Type="http://schemas.openxmlformats.org/officeDocument/2006/relationships/customXml" Target="../customXml/item4.xml"/><Relationship Id="rId2" Type="http://schemas.openxmlformats.org/officeDocument/2006/relationships/slide" Target="slides/slide1.xml"/><Relationship Id="rId16" Type="http://schemas.openxmlformats.org/officeDocument/2006/relationships/customXml" Target="../customXml/item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customXml" Target="../customXml/item2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openxmlformats.org/officeDocument/2006/relationships/customXml" Target="../customXml/item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117" cy="46232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ea typeface="ＭＳ Ｐゴシック" pitchFamily="96" charset="-128"/>
              </a:defRPr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971613" y="0"/>
            <a:ext cx="3037117" cy="46232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ea typeface="ＭＳ Ｐゴシック" pitchFamily="96" charset="-128"/>
              </a:defRPr>
            </a:lvl1pPr>
          </a:lstStyle>
          <a:p>
            <a:pPr>
              <a:defRPr/>
            </a:pPr>
            <a:fld id="{6565658A-EC57-4A45-BE24-E35E867CA670}" type="datetimeFigureOut">
              <a:rPr lang="fr-FR"/>
              <a:pPr>
                <a:defRPr/>
              </a:pPr>
              <a:t>19/09/2014</a:t>
            </a:fld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772278"/>
            <a:ext cx="3037117" cy="462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ea typeface="ＭＳ Ｐゴシック" pitchFamily="96" charset="-128"/>
              </a:defRPr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971613" y="8772278"/>
            <a:ext cx="3037117" cy="462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ea typeface="ＭＳ Ｐゴシック" pitchFamily="96" charset="-128"/>
              </a:defRPr>
            </a:lvl1pPr>
          </a:lstStyle>
          <a:p>
            <a:pPr>
              <a:defRPr/>
            </a:pPr>
            <a:fld id="{641B8439-C50F-4E17-BF2A-7298B47B90CE}" type="slidenum">
              <a:rPr lang="fr-FR"/>
              <a:pPr>
                <a:defRPr/>
              </a:pPr>
              <a:t>‹#›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52678937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2321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3857" tIns="46929" rIns="93857" bIns="46929" numCol="1" anchor="t" anchorCtr="0" compatLnSpc="1">
            <a:prstTxWarp prst="textNoShape">
              <a:avLst/>
            </a:prstTxWarp>
          </a:bodyPr>
          <a:lstStyle>
            <a:lvl1pPr defTabSz="938666">
              <a:defRPr sz="1200">
                <a:ea typeface="ＭＳ Ｐゴシック" pitchFamily="96" charset="-128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1614" y="0"/>
            <a:ext cx="3038786" cy="462321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3857" tIns="46929" rIns="93857" bIns="46929" numCol="1" anchor="t" anchorCtr="0" compatLnSpc="1">
            <a:prstTxWarp prst="textNoShape">
              <a:avLst/>
            </a:prstTxWarp>
          </a:bodyPr>
          <a:lstStyle>
            <a:lvl1pPr algn="r" defTabSz="938666">
              <a:defRPr sz="1200">
                <a:ea typeface="ＭＳ Ｐゴシック" pitchFamily="96" charset="-128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07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95388" y="690563"/>
            <a:ext cx="4619625" cy="346551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4498" y="4386878"/>
            <a:ext cx="5141405" cy="4157932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3857" tIns="46929" rIns="93857" bIns="4692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 smtClean="0"/>
              <a:t>Mastertextformat bearbeiten</a:t>
            </a:r>
          </a:p>
          <a:p>
            <a:pPr lvl="1"/>
            <a:r>
              <a:rPr lang="de-DE" noProof="0" smtClean="0"/>
              <a:t>Zweite Ebene</a:t>
            </a:r>
          </a:p>
          <a:p>
            <a:pPr lvl="2"/>
            <a:r>
              <a:rPr lang="de-DE" noProof="0" smtClean="0"/>
              <a:t>Dritte Ebene</a:t>
            </a:r>
          </a:p>
          <a:p>
            <a:pPr lvl="3"/>
            <a:r>
              <a:rPr lang="de-DE" noProof="0" smtClean="0"/>
              <a:t>Vierte Ebene</a:t>
            </a:r>
          </a:p>
          <a:p>
            <a:pPr lvl="4"/>
            <a:r>
              <a:rPr lang="de-DE" noProof="0" smtClean="0"/>
              <a:t>Fünfte Ebene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73754"/>
            <a:ext cx="3038786" cy="462321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3857" tIns="46929" rIns="93857" bIns="46929" numCol="1" anchor="b" anchorCtr="0" compatLnSpc="1">
            <a:prstTxWarp prst="textNoShape">
              <a:avLst/>
            </a:prstTxWarp>
          </a:bodyPr>
          <a:lstStyle>
            <a:lvl1pPr defTabSz="938666">
              <a:defRPr sz="1200">
                <a:ea typeface="ＭＳ Ｐゴシック" pitchFamily="96" charset="-128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1614" y="8773754"/>
            <a:ext cx="3038786" cy="462321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3857" tIns="46929" rIns="93857" bIns="46929" numCol="1" anchor="b" anchorCtr="0" compatLnSpc="1">
            <a:prstTxWarp prst="textNoShape">
              <a:avLst/>
            </a:prstTxWarp>
          </a:bodyPr>
          <a:lstStyle>
            <a:lvl1pPr algn="r" defTabSz="938666">
              <a:defRPr sz="1200">
                <a:ea typeface="ＭＳ Ｐゴシック" pitchFamily="96" charset="-128"/>
              </a:defRPr>
            </a:lvl1pPr>
          </a:lstStyle>
          <a:p>
            <a:pPr>
              <a:defRPr/>
            </a:pPr>
            <a:fld id="{5010007B-DCB7-44BB-9140-BAB027AED893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2144187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96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96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96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96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96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defTabSz="938213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defTabSz="938213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defTabSz="938213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defTabSz="938213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fld id="{D1548E47-9B01-4699-B148-AE6040A4258A}" type="slidenum">
              <a:rPr lang="de-DE" sz="1200" smtClean="0"/>
              <a:pPr/>
              <a:t>1</a:t>
            </a:fld>
            <a:endParaRPr lang="de-DE" sz="1200" smtClean="0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dirty="0" smtClean="0"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defTabSz="938213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defTabSz="938213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defTabSz="938213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defTabSz="938213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fld id="{1008F1E7-BB14-4E4A-9FA0-103F5B4190C8}" type="slidenum">
              <a:rPr lang="de-DE" sz="1200" smtClean="0"/>
              <a:pPr/>
              <a:t>6</a:t>
            </a:fld>
            <a:endParaRPr lang="de-DE" sz="1200" smtClean="0"/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dirty="0" smtClean="0"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eiopa_PLATFORM_Segment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72575" cy="687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Line 7"/>
          <p:cNvSpPr>
            <a:spLocks noChangeShapeType="1"/>
          </p:cNvSpPr>
          <p:nvPr/>
        </p:nvSpPr>
        <p:spPr bwMode="auto">
          <a:xfrm>
            <a:off x="304800" y="6324600"/>
            <a:ext cx="8077200" cy="0"/>
          </a:xfrm>
          <a:prstGeom prst="line">
            <a:avLst/>
          </a:prstGeom>
          <a:noFill/>
          <a:ln w="127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 dirty="0"/>
          </a:p>
        </p:txBody>
      </p:sp>
      <p:pic>
        <p:nvPicPr>
          <p:cNvPr id="6" name="Picture 8" descr="eiopa_prin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2200" y="301625"/>
            <a:ext cx="2667000" cy="160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9" name="Rectangle 3"/>
          <p:cNvSpPr>
            <a:spLocks noGrp="1" noChangeArrowheads="1"/>
          </p:cNvSpPr>
          <p:nvPr>
            <p:ph type="ctrTitle"/>
          </p:nvPr>
        </p:nvSpPr>
        <p:spPr>
          <a:xfrm>
            <a:off x="304800" y="3124200"/>
            <a:ext cx="6400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Mastertitelformat bearbeiten</a:t>
            </a:r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304800" y="4648200"/>
            <a:ext cx="6400800" cy="1524000"/>
          </a:xfrm>
        </p:spPr>
        <p:txBody>
          <a:bodyPr anchor="b"/>
          <a:lstStyle>
            <a:lvl1pPr marL="0" indent="0">
              <a:lnSpc>
                <a:spcPct val="70000"/>
              </a:lnSpc>
              <a:buFontTx/>
              <a:buNone/>
              <a:defRPr sz="1800">
                <a:solidFill>
                  <a:schemeClr val="bg1"/>
                </a:solidFill>
              </a:defRPr>
            </a:lvl1pPr>
          </a:lstStyle>
          <a:p>
            <a:r>
              <a:rPr lang="en-GB"/>
              <a:t>Master-Untertitelformat bearbeiten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AF72FC96-64B7-4995-9EC9-F82AAEB2591A}" type="datetime4">
              <a:rPr lang="en-GB"/>
              <a:pPr>
                <a:defRPr/>
              </a:pPr>
              <a:t>19 September 2014</a:t>
            </a:fld>
            <a:endParaRPr lang="en-GB" dirty="0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CCE37A5D-0AE8-4D91-9D5F-101081401EB1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591476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28B088-CD7C-4336-B846-8A659786C6F9}" type="datetime4">
              <a:rPr lang="en-GB"/>
              <a:pPr>
                <a:defRPr/>
              </a:pPr>
              <a:t>19 September 2014</a:t>
            </a:fld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9D6690-DA5B-494C-B681-FCADAB8B95FC}" type="slidenum">
              <a:rPr lang="en-GB"/>
              <a:pPr>
                <a:defRPr/>
              </a:pPr>
              <a:t>‹#›</a:t>
            </a:fld>
            <a:endParaRPr lang="en-GB" sz="1400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4166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48450" y="119063"/>
            <a:ext cx="2038350" cy="597693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119063"/>
            <a:ext cx="5962650" cy="597693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B852EB-7359-4D4E-B8D6-6B80D2F47E1D}" type="datetime4">
              <a:rPr lang="en-GB"/>
              <a:pPr>
                <a:defRPr/>
              </a:pPr>
              <a:t>19 September 2014</a:t>
            </a:fld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9F17D3-C00E-42C9-8647-2B27203560F0}" type="slidenum">
              <a:rPr lang="en-GB"/>
              <a:pPr>
                <a:defRPr/>
              </a:pPr>
              <a:t>‹#›</a:t>
            </a:fld>
            <a:endParaRPr lang="en-GB" sz="1400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22945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FB489C-B277-47CA-ADF8-9A3A9BCF4C6D}" type="datetime4">
              <a:rPr lang="en-GB"/>
              <a:pPr>
                <a:defRPr/>
              </a:pPr>
              <a:t>19 September 2014</a:t>
            </a:fld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4A5ED8-3412-4A9F-B04B-40BBB4850149}" type="slidenum">
              <a:rPr lang="en-GB"/>
              <a:pPr>
                <a:defRPr/>
              </a:pPr>
              <a:t>‹#›</a:t>
            </a:fld>
            <a:endParaRPr lang="en-GB" sz="1400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62525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3B8B21-356E-4620-804D-3D85C2C73F2D}" type="datetime4">
              <a:rPr lang="en-GB"/>
              <a:pPr>
                <a:defRPr/>
              </a:pPr>
              <a:t>19 September 2014</a:t>
            </a:fld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46A3D8-63ED-4EB0-AAE2-85E20536531B}" type="slidenum">
              <a:rPr lang="en-GB"/>
              <a:pPr>
                <a:defRPr/>
              </a:pPr>
              <a:t>‹#›</a:t>
            </a:fld>
            <a:endParaRPr lang="en-GB" sz="1400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51970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676400"/>
            <a:ext cx="40005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6300" y="1676400"/>
            <a:ext cx="40005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CC07F7-EE8E-4757-B861-B2A9E272F466}" type="datetime4">
              <a:rPr lang="en-GB"/>
              <a:pPr>
                <a:defRPr/>
              </a:pPr>
              <a:t>19 September 2014</a:t>
            </a:fld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B0444E-E0CF-420C-8961-B7F053EE8243}" type="slidenum">
              <a:rPr lang="en-GB"/>
              <a:pPr>
                <a:defRPr/>
              </a:pPr>
              <a:t>‹#›</a:t>
            </a:fld>
            <a:endParaRPr lang="en-GB" sz="1400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9047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E64C6A-25B2-4B8D-92CD-EFD271E57BB2}" type="datetime4">
              <a:rPr lang="en-GB"/>
              <a:pPr>
                <a:defRPr/>
              </a:pPr>
              <a:t>19 September 2014</a:t>
            </a:fld>
            <a:endParaRPr lang="en-GB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E2250C-DDE0-4126-97AF-7F692EC555FD}" type="slidenum">
              <a:rPr lang="en-GB"/>
              <a:pPr>
                <a:defRPr/>
              </a:pPr>
              <a:t>‹#›</a:t>
            </a:fld>
            <a:endParaRPr lang="en-GB" sz="1400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45205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B353EE-D65A-41D4-8B35-A7BB0A8F634E}" type="datetime4">
              <a:rPr lang="en-GB"/>
              <a:pPr>
                <a:defRPr/>
              </a:pPr>
              <a:t>19 September 2014</a:t>
            </a:fld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530AE3-54CD-424E-A1BC-71B642FCD35B}" type="slidenum">
              <a:rPr lang="en-GB"/>
              <a:pPr>
                <a:defRPr/>
              </a:pPr>
              <a:t>‹#›</a:t>
            </a:fld>
            <a:endParaRPr lang="en-GB" sz="1400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21982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2D44C4-A49C-445B-B3C2-13E426EF34F9}" type="datetime4">
              <a:rPr lang="en-GB"/>
              <a:pPr>
                <a:defRPr/>
              </a:pPr>
              <a:t>19 September 2014</a:t>
            </a:fld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F93C9C-BDF8-410D-B638-66AB0F78E85A}" type="slidenum">
              <a:rPr lang="en-GB"/>
              <a:pPr>
                <a:defRPr/>
              </a:pPr>
              <a:t>‹#›</a:t>
            </a:fld>
            <a:endParaRPr lang="en-GB" sz="1400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97804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476A58-0E12-4689-970A-76AA01B92ADE}" type="datetime4">
              <a:rPr lang="en-GB"/>
              <a:pPr>
                <a:defRPr/>
              </a:pPr>
              <a:t>19 September 2014</a:t>
            </a:fld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2EFEAA-7319-4229-9CF1-902864B05176}" type="slidenum">
              <a:rPr lang="en-GB"/>
              <a:pPr>
                <a:defRPr/>
              </a:pPr>
              <a:t>‹#›</a:t>
            </a:fld>
            <a:endParaRPr lang="en-GB" sz="1400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49009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96D243-02BB-4E2A-BC50-A3658B26D48F}" type="datetime4">
              <a:rPr lang="en-GB"/>
              <a:pPr>
                <a:defRPr/>
              </a:pPr>
              <a:t>19 September 2014</a:t>
            </a:fld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630D3A-B455-4B5F-8998-BCF87759D773}" type="slidenum">
              <a:rPr lang="en-GB"/>
              <a:pPr>
                <a:defRPr/>
              </a:pPr>
              <a:t>‹#›</a:t>
            </a:fld>
            <a:endParaRPr lang="en-GB" sz="1400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74993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76400"/>
            <a:ext cx="8153400" cy="441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Mastertextformat bearbeiten</a:t>
            </a:r>
          </a:p>
          <a:p>
            <a:pPr lvl="1"/>
            <a:r>
              <a:rPr lang="en-GB" smtClean="0"/>
              <a:t>Zweite Ebene</a:t>
            </a:r>
          </a:p>
          <a:p>
            <a:pPr lvl="2"/>
            <a:r>
              <a:rPr lang="en-GB" smtClean="0"/>
              <a:t>Dritte Ebene</a:t>
            </a:r>
          </a:p>
          <a:p>
            <a:pPr lvl="3"/>
            <a:r>
              <a:rPr lang="en-GB" smtClean="0"/>
              <a:t>Vierte Ebene</a:t>
            </a:r>
          </a:p>
          <a:p>
            <a:pPr lvl="4"/>
            <a:r>
              <a:rPr lang="en-GB" smtClean="0"/>
              <a:t>Fünfte Ebene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048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1000">
                <a:latin typeface="+mn-lt"/>
                <a:ea typeface="ＭＳ Ｐゴシック" pitchFamily="96" charset="-128"/>
              </a:defRPr>
            </a:lvl1pPr>
          </a:lstStyle>
          <a:p>
            <a:pPr>
              <a:defRPr/>
            </a:pPr>
            <a:fld id="{65A88F46-4123-43FB-88F5-07DF782D96B8}" type="datetime4">
              <a:rPr lang="en-GB"/>
              <a:pPr>
                <a:defRPr/>
              </a:pPr>
              <a:t>19 September 2014</a:t>
            </a:fld>
            <a:endParaRPr lang="en-GB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9342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latin typeface="+mn-lt"/>
                <a:ea typeface="ＭＳ Ｐゴシック" pitchFamily="96" charset="-128"/>
              </a:defRPr>
            </a:lvl1pPr>
          </a:lstStyle>
          <a:p>
            <a:pPr>
              <a:defRPr/>
            </a:pPr>
            <a:fld id="{03DD14F7-D05D-469C-AB19-1632CD5CEB01}" type="slidenum">
              <a:rPr lang="en-GB"/>
              <a:pPr>
                <a:defRPr/>
              </a:pPr>
              <a:t>‹#›</a:t>
            </a:fld>
            <a:endParaRPr lang="en-GB" sz="1400" dirty="0"/>
          </a:p>
        </p:txBody>
      </p:sp>
      <p:pic>
        <p:nvPicPr>
          <p:cNvPr id="1029" name="Picture 5" descr="eiopa_PLATFORM_segment2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428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0" name="Picture 6" descr="eiopa_weiss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54813" y="652463"/>
            <a:ext cx="2160587" cy="719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1" name="Line 7"/>
          <p:cNvSpPr>
            <a:spLocks noChangeShapeType="1"/>
          </p:cNvSpPr>
          <p:nvPr/>
        </p:nvSpPr>
        <p:spPr bwMode="auto">
          <a:xfrm>
            <a:off x="304800" y="6324600"/>
            <a:ext cx="853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119063"/>
            <a:ext cx="6248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Mastertitelformat bearbeiten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882" r:id="rId1"/>
    <p:sldLayoutId id="2147484883" r:id="rId2"/>
    <p:sldLayoutId id="2147484884" r:id="rId3"/>
    <p:sldLayoutId id="2147484885" r:id="rId4"/>
    <p:sldLayoutId id="2147484886" r:id="rId5"/>
    <p:sldLayoutId id="2147484887" r:id="rId6"/>
    <p:sldLayoutId id="2147484888" r:id="rId7"/>
    <p:sldLayoutId id="2147484889" r:id="rId8"/>
    <p:sldLayoutId id="2147484890" r:id="rId9"/>
    <p:sldLayoutId id="2147484891" r:id="rId10"/>
    <p:sldLayoutId id="2147484892" r:id="rId11"/>
  </p:sldLayoutIdLst>
  <p:hf hdr="0" ft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Verdana Bold" pitchFamily="96" charset="0"/>
          <a:ea typeface="ＭＳ Ｐゴシック" pitchFamily="96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Verdana Bold" pitchFamily="96" charset="0"/>
          <a:ea typeface="ＭＳ Ｐゴシック" pitchFamily="96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Verdana Bold" pitchFamily="96" charset="0"/>
          <a:ea typeface="ＭＳ Ｐゴシック" pitchFamily="96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Verdana Bold" pitchFamily="96" charset="0"/>
          <a:ea typeface="ＭＳ Ｐゴシック" pitchFamily="96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Verdana Bold" pitchFamily="96" charset="0"/>
          <a:ea typeface="ＭＳ Ｐゴシック" pitchFamily="96" charset="-128"/>
        </a:defRPr>
      </a:lvl6pPr>
      <a:lvl7pPr marL="914400" algn="l" rtl="0" fontAlgn="base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Verdana Bold" pitchFamily="96" charset="0"/>
          <a:ea typeface="ＭＳ Ｐゴシック" pitchFamily="96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Verdana Bold" pitchFamily="96" charset="0"/>
          <a:ea typeface="ＭＳ Ｐゴシック" pitchFamily="96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Verdana Bold" pitchFamily="96" charset="0"/>
          <a:ea typeface="ＭＳ Ｐゴシック" pitchFamily="96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o"/>
        <a:defRPr sz="20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-"/>
        <a:defRPr>
          <a:solidFill>
            <a:schemeClr val="tx1"/>
          </a:solidFill>
          <a:latin typeface="+mn-lt"/>
          <a:ea typeface="+mn-ea"/>
        </a:defRPr>
      </a:lvl3pPr>
      <a:lvl4pPr marL="1562100" indent="-228600" algn="l" rtl="0" eaLnBrk="0" fontAlgn="base" hangingPunct="0">
        <a:spcBef>
          <a:spcPct val="20000"/>
        </a:spcBef>
        <a:spcAft>
          <a:spcPct val="0"/>
        </a:spcAft>
        <a:buFont typeface="Times" pitchFamily="18" charset="0"/>
        <a:buChar char="•"/>
        <a:defRPr sz="1600">
          <a:solidFill>
            <a:schemeClr val="tx1"/>
          </a:solidFill>
          <a:latin typeface="+mn-lt"/>
          <a:ea typeface="+mn-ea"/>
        </a:defRPr>
      </a:lvl4pPr>
      <a:lvl5pPr marL="1981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438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895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352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10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79388" y="2565400"/>
            <a:ext cx="6858000" cy="1647825"/>
          </a:xfrm>
        </p:spPr>
        <p:txBody>
          <a:bodyPr anchor="ctr"/>
          <a:lstStyle/>
          <a:p>
            <a:r>
              <a:rPr lang="en-GB" dirty="0" smtClean="0"/>
              <a:t>Review of the European Supervisory Authorities (ESAs) </a:t>
            </a:r>
            <a:endParaRPr lang="de-DE" dirty="0" smtClean="0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66700" y="4437063"/>
            <a:ext cx="6969125" cy="1166812"/>
          </a:xfrm>
          <a:noFill/>
        </p:spPr>
        <p:txBody>
          <a:bodyPr/>
          <a:lstStyle/>
          <a:p>
            <a:pPr eaLnBrk="1" hangingPunct="1"/>
            <a:endParaRPr lang="en-GB" sz="1400" b="1" dirty="0" smtClean="0"/>
          </a:p>
          <a:p>
            <a:pPr eaLnBrk="1" hangingPunct="1"/>
            <a:endParaRPr lang="en-GB" sz="1400" b="1" dirty="0" smtClean="0"/>
          </a:p>
          <a:p>
            <a:pPr eaLnBrk="1" hangingPunct="1"/>
            <a:endParaRPr lang="en-GB" sz="1400" b="1" dirty="0" smtClean="0"/>
          </a:p>
          <a:p>
            <a:pPr eaLnBrk="1" hangingPunct="1">
              <a:spcAft>
                <a:spcPts val="600"/>
              </a:spcAft>
            </a:pPr>
            <a:r>
              <a:rPr lang="en-GB" sz="1600" b="1" dirty="0" smtClean="0"/>
              <a:t>Katja Würtz</a:t>
            </a:r>
            <a:endParaRPr lang="en-GB" sz="1200" dirty="0" smtClean="0"/>
          </a:p>
          <a:p>
            <a:pPr eaLnBrk="1" hangingPunct="1">
              <a:lnSpc>
                <a:spcPct val="80000"/>
              </a:lnSpc>
            </a:pPr>
            <a:r>
              <a:rPr lang="en-GB" sz="1200" dirty="0" smtClean="0"/>
              <a:t>Head of Cross-sectoral and Consumer Protection Unit, EIOPA</a:t>
            </a:r>
          </a:p>
        </p:txBody>
      </p:sp>
      <p:sp>
        <p:nvSpPr>
          <p:cNvPr id="13316" name="TextBox 2"/>
          <p:cNvSpPr txBox="1">
            <a:spLocks noChangeArrowheads="1"/>
          </p:cNvSpPr>
          <p:nvPr/>
        </p:nvSpPr>
        <p:spPr bwMode="auto">
          <a:xfrm>
            <a:off x="250825" y="5949950"/>
            <a:ext cx="669766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US" sz="1200" dirty="0" smtClean="0">
                <a:solidFill>
                  <a:schemeClr val="bg1"/>
                </a:solidFill>
                <a:latin typeface="+mn-lt"/>
                <a:ea typeface="ＭＳ Ｐゴシック" pitchFamily="96" charset="-128"/>
              </a:rPr>
              <a:t>OPSG, 15 </a:t>
            </a:r>
            <a:r>
              <a:rPr lang="en-US" sz="1200" dirty="0" smtClean="0">
                <a:solidFill>
                  <a:schemeClr val="bg1"/>
                </a:solidFill>
                <a:latin typeface="+mn-lt"/>
                <a:ea typeface="ＭＳ Ｐゴシック" pitchFamily="96" charset="-128"/>
              </a:rPr>
              <a:t>October 2014</a:t>
            </a:r>
            <a:endParaRPr lang="en-US" sz="1200" dirty="0">
              <a:solidFill>
                <a:schemeClr val="bg1"/>
              </a:solidFill>
              <a:latin typeface="+mn-lt"/>
              <a:ea typeface="ＭＳ Ｐゴシック" pitchFamily="96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Background</a:t>
            </a:r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>
          <a:xfrm>
            <a:off x="323528" y="1556792"/>
            <a:ext cx="8640960" cy="4896544"/>
          </a:xfrm>
        </p:spPr>
        <p:txBody>
          <a:bodyPr/>
          <a:lstStyle/>
          <a:p>
            <a:pPr algn="just">
              <a:spcBef>
                <a:spcPts val="1800"/>
              </a:spcBef>
              <a:spcAft>
                <a:spcPts val="1800"/>
              </a:spcAft>
            </a:pPr>
            <a:r>
              <a:rPr lang="en-GB" sz="1800" dirty="0" smtClean="0"/>
              <a:t>The COM obliged every third year from 2014 onwards to review EIOPA (the ESFS incl. all ESAs/ESRB) incl. option of proposing regulatory amendments (</a:t>
            </a:r>
            <a:r>
              <a:rPr lang="en-GB" sz="1800" dirty="0"/>
              <a:t>Art 81 of EIOPA </a:t>
            </a:r>
            <a:r>
              <a:rPr lang="en-GB" sz="1800" dirty="0" smtClean="0"/>
              <a:t>Regulation)</a:t>
            </a:r>
          </a:p>
          <a:p>
            <a:pPr algn="just">
              <a:spcBef>
                <a:spcPts val="1800"/>
              </a:spcBef>
              <a:spcAft>
                <a:spcPts val="1800"/>
              </a:spcAft>
            </a:pPr>
            <a:endParaRPr lang="en-GB" sz="1800" dirty="0" smtClean="0"/>
          </a:p>
          <a:p>
            <a:pPr algn="just">
              <a:spcBef>
                <a:spcPts val="1800"/>
              </a:spcBef>
              <a:spcAft>
                <a:spcPts val="1800"/>
              </a:spcAft>
            </a:pPr>
            <a:endParaRPr lang="en-GB" sz="1800" dirty="0"/>
          </a:p>
          <a:p>
            <a:pPr algn="just">
              <a:spcBef>
                <a:spcPts val="1800"/>
              </a:spcBef>
              <a:spcAft>
                <a:spcPts val="1800"/>
              </a:spcAft>
            </a:pPr>
            <a:r>
              <a:rPr lang="en-GB" sz="1800" dirty="0" smtClean="0"/>
              <a:t>ESAs </a:t>
            </a:r>
            <a:r>
              <a:rPr lang="en-GB" sz="1800" dirty="0"/>
              <a:t>provided qualitative and quantitative data </a:t>
            </a:r>
            <a:r>
              <a:rPr lang="en-GB" sz="1800" dirty="0" smtClean="0"/>
              <a:t>to COM btw 2012-2014, and participated in public hearing and consultation </a:t>
            </a:r>
            <a:endParaRPr lang="en-GB" sz="1800" dirty="0"/>
          </a:p>
          <a:p>
            <a:pPr algn="just">
              <a:spcBef>
                <a:spcPts val="1800"/>
              </a:spcBef>
              <a:spcAft>
                <a:spcPts val="1800"/>
              </a:spcAft>
            </a:pPr>
            <a:r>
              <a:rPr lang="en-GB" sz="1800" dirty="0" smtClean="0"/>
              <a:t>Final reports (ESAs and ESRB) published in August 2014</a:t>
            </a:r>
          </a:p>
          <a:p>
            <a:pPr algn="just">
              <a:spcBef>
                <a:spcPts val="1800"/>
              </a:spcBef>
              <a:spcAft>
                <a:spcPts val="1800"/>
              </a:spcAft>
            </a:pPr>
            <a:endParaRPr lang="en-GB" sz="1800" dirty="0"/>
          </a:p>
          <a:p>
            <a:pPr algn="just">
              <a:spcBef>
                <a:spcPts val="1800"/>
              </a:spcBef>
              <a:spcAft>
                <a:spcPts val="1800"/>
              </a:spcAft>
            </a:pPr>
            <a:endParaRPr lang="en-GB" sz="180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>
          <a:xfrm flipV="1">
            <a:off x="304800" y="6858000"/>
            <a:ext cx="1905000" cy="1395536"/>
          </a:xfrm>
        </p:spPr>
        <p:txBody>
          <a:bodyPr/>
          <a:lstStyle/>
          <a:p>
            <a:pPr>
              <a:defRPr/>
            </a:pP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20F0E67-F643-4F69-83A8-E2BF076B2C8F}" type="slidenum">
              <a:rPr lang="en-GB" smtClean="0"/>
              <a:pPr>
                <a:defRPr/>
              </a:pPr>
              <a:t>2</a:t>
            </a:fld>
            <a:endParaRPr lang="en-GB" sz="1400" dirty="0">
              <a:latin typeface="Arial" charset="0"/>
            </a:endParaRPr>
          </a:p>
        </p:txBody>
      </p:sp>
      <p:pic>
        <p:nvPicPr>
          <p:cNvPr id="7" name="Picture 1" descr="Description: C:\Users\wuertzka\Desktop\Scal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0112" y="2492896"/>
            <a:ext cx="1882130" cy="10997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EIOPA’s position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b="1" dirty="0" smtClean="0">
                <a:solidFill>
                  <a:srgbClr val="0070C0"/>
                </a:solidFill>
              </a:rPr>
              <a:t>EIOPA’s main messages</a:t>
            </a:r>
            <a:r>
              <a:rPr lang="en-GB" dirty="0" smtClean="0"/>
              <a:t>:</a:t>
            </a:r>
          </a:p>
          <a:p>
            <a:pPr marL="0" indent="0">
              <a:buNone/>
            </a:pPr>
            <a:endParaRPr lang="en-GB" dirty="0" smtClean="0"/>
          </a:p>
          <a:p>
            <a:pPr>
              <a:buFontTx/>
              <a:buChar char="-"/>
            </a:pPr>
            <a:r>
              <a:rPr lang="en-GB" dirty="0" smtClean="0"/>
              <a:t>Emergency powers (Art 9, 18)</a:t>
            </a:r>
          </a:p>
          <a:p>
            <a:pPr>
              <a:buFontTx/>
              <a:buChar char="-"/>
            </a:pPr>
            <a:r>
              <a:rPr lang="en-GB" dirty="0" smtClean="0"/>
              <a:t>Independent challenging role vis-à-vis NSAs (Art 22(4))</a:t>
            </a:r>
          </a:p>
          <a:p>
            <a:pPr>
              <a:buFontTx/>
              <a:buChar char="-"/>
            </a:pPr>
            <a:r>
              <a:rPr lang="en-GB" dirty="0" smtClean="0"/>
              <a:t>Collection of data (Art 35)</a:t>
            </a:r>
          </a:p>
          <a:p>
            <a:pPr>
              <a:buFontTx/>
              <a:buChar char="-"/>
            </a:pPr>
            <a:r>
              <a:rPr lang="en-GB" dirty="0" smtClean="0"/>
              <a:t>Decision-making (Art 40, 44)</a:t>
            </a:r>
          </a:p>
          <a:p>
            <a:pPr>
              <a:buFontTx/>
              <a:buChar char="-"/>
            </a:pPr>
            <a:r>
              <a:rPr lang="en-GB" dirty="0" smtClean="0"/>
              <a:t>Budget of the Authority</a:t>
            </a:r>
          </a:p>
          <a:p>
            <a:pPr>
              <a:buFontTx/>
              <a:buChar char="-"/>
            </a:pPr>
            <a:endParaRPr lang="en-GB" dirty="0"/>
          </a:p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64A5ED8-3412-4A9F-B04B-40BBB4850149}" type="slidenum">
              <a:rPr lang="en-GB" smtClean="0"/>
              <a:pPr>
                <a:defRPr/>
              </a:pPr>
              <a:t>3</a:t>
            </a:fld>
            <a:endParaRPr lang="en-GB" sz="1400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70317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Main conclusions re. ESAs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Main report accompanied by COM staff working document</a:t>
            </a:r>
          </a:p>
          <a:p>
            <a:endParaRPr lang="en-GB" dirty="0" smtClean="0"/>
          </a:p>
          <a:p>
            <a:r>
              <a:rPr lang="en-GB" b="1" dirty="0" smtClean="0">
                <a:solidFill>
                  <a:srgbClr val="0070C0"/>
                </a:solidFill>
              </a:rPr>
              <a:t>Overall conclusion positive</a:t>
            </a:r>
            <a:endParaRPr lang="en-GB" dirty="0"/>
          </a:p>
          <a:p>
            <a:r>
              <a:rPr lang="en-GB" u="sng" dirty="0" smtClean="0"/>
              <a:t>Areas for improvement</a:t>
            </a:r>
            <a:r>
              <a:rPr lang="en-GB" dirty="0" smtClean="0"/>
              <a:t> divided btw short term improvements and medium term changes necessitating regulatory amendments concerning the following roles:</a:t>
            </a:r>
          </a:p>
          <a:p>
            <a:pPr marL="361950" indent="0">
              <a:buNone/>
            </a:pPr>
            <a:r>
              <a:rPr lang="en-GB" dirty="0" smtClean="0"/>
              <a:t>Regulatory, supervisory, international, financial      stability, consumer protection, governance, financing &amp; structure </a:t>
            </a:r>
          </a:p>
          <a:p>
            <a:pPr marL="0" indent="0">
              <a:buNone/>
            </a:pPr>
            <a:r>
              <a:rPr lang="en-GB" dirty="0" smtClean="0"/>
              <a:t> </a:t>
            </a:r>
          </a:p>
          <a:p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flipV="1">
            <a:off x="304800" y="6858000"/>
            <a:ext cx="1905000" cy="603448"/>
          </a:xfrm>
        </p:spPr>
        <p:txBody>
          <a:bodyPr/>
          <a:lstStyle/>
          <a:p>
            <a:pPr>
              <a:defRPr/>
            </a:pP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64A5ED8-3412-4A9F-B04B-40BBB4850149}" type="slidenum">
              <a:rPr lang="en-GB" smtClean="0"/>
              <a:pPr>
                <a:defRPr/>
              </a:pPr>
              <a:t>4</a:t>
            </a:fld>
            <a:endParaRPr lang="en-GB" sz="1400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91010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Specific SG relevance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Suggested </a:t>
            </a:r>
            <a:r>
              <a:rPr lang="en-GB" b="1" dirty="0" smtClean="0">
                <a:solidFill>
                  <a:srgbClr val="0070C0"/>
                </a:solidFill>
              </a:rPr>
              <a:t>short term </a:t>
            </a:r>
            <a:r>
              <a:rPr lang="en-GB" dirty="0" smtClean="0"/>
              <a:t>improvements to be considered by the ESAs:</a:t>
            </a:r>
          </a:p>
          <a:p>
            <a:pPr indent="19050">
              <a:buFontTx/>
              <a:buChar char="-"/>
            </a:pPr>
            <a:r>
              <a:rPr lang="en-GB" dirty="0" smtClean="0"/>
              <a:t>More balanced composition</a:t>
            </a:r>
          </a:p>
          <a:p>
            <a:pPr indent="19050">
              <a:buFontTx/>
              <a:buChar char="-"/>
            </a:pPr>
            <a:r>
              <a:rPr lang="en-GB" dirty="0" smtClean="0"/>
              <a:t>Strengthened transparency</a:t>
            </a:r>
          </a:p>
          <a:p>
            <a:pPr>
              <a:buFontTx/>
              <a:buChar char="-"/>
            </a:pPr>
            <a:endParaRPr lang="en-GB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GB" dirty="0" smtClean="0"/>
              <a:t>Potential </a:t>
            </a:r>
            <a:r>
              <a:rPr lang="en-GB" b="1" dirty="0" smtClean="0">
                <a:solidFill>
                  <a:srgbClr val="0070C0"/>
                </a:solidFill>
              </a:rPr>
              <a:t>medium term </a:t>
            </a:r>
            <a:r>
              <a:rPr lang="en-GB" dirty="0" smtClean="0"/>
              <a:t>improvements </a:t>
            </a:r>
            <a:r>
              <a:rPr lang="en-GB" u="sng" dirty="0" smtClean="0"/>
              <a:t>to be further considered by the COM</a:t>
            </a:r>
            <a:r>
              <a:rPr lang="en-GB" dirty="0" smtClean="0"/>
              <a:t>:</a:t>
            </a:r>
          </a:p>
          <a:p>
            <a:pPr indent="19050">
              <a:buFontTx/>
              <a:buChar char="-"/>
            </a:pPr>
            <a:r>
              <a:rPr lang="en-GB" dirty="0" smtClean="0"/>
              <a:t>Increased duration of mandates</a:t>
            </a:r>
          </a:p>
          <a:p>
            <a:pPr indent="19050">
              <a:buFontTx/>
              <a:buChar char="-"/>
            </a:pPr>
            <a:r>
              <a:rPr lang="en-GB" dirty="0" smtClean="0"/>
              <a:t>Considerations as to limiting SGs to one per ESA </a:t>
            </a:r>
          </a:p>
          <a:p>
            <a:pPr>
              <a:buFontTx/>
              <a:buChar char="-"/>
            </a:pP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64A5ED8-3412-4A9F-B04B-40BBB4850149}" type="slidenum">
              <a:rPr lang="en-GB" smtClean="0"/>
              <a:pPr>
                <a:defRPr/>
              </a:pPr>
              <a:t>5</a:t>
            </a:fld>
            <a:endParaRPr lang="en-GB" sz="1400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17324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3691C06-75BC-4508-A9E3-13C2DB070D8F}" type="slidenum">
              <a:rPr lang="en-GB"/>
              <a:pPr>
                <a:defRPr/>
              </a:pPr>
              <a:t>6</a:t>
            </a:fld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29699" name="Rectangle 2"/>
          <p:cNvSpPr>
            <a:spLocks noGrp="1" noChangeArrowheads="1"/>
          </p:cNvSpPr>
          <p:nvPr>
            <p:ph type="ctrTitle"/>
          </p:nvPr>
        </p:nvSpPr>
        <p:spPr>
          <a:noFill/>
        </p:spPr>
        <p:txBody>
          <a:bodyPr/>
          <a:lstStyle/>
          <a:p>
            <a:pPr algn="ctr" eaLnBrk="1" hangingPunct="1"/>
            <a:r>
              <a:rPr lang="de-DE" sz="3200" dirty="0" smtClean="0"/>
              <a:t>Questions?</a:t>
            </a:r>
          </a:p>
        </p:txBody>
      </p:sp>
      <p:sp>
        <p:nvSpPr>
          <p:cNvPr id="29700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04800" y="4648200"/>
            <a:ext cx="8588375" cy="1524000"/>
          </a:xfrm>
        </p:spPr>
        <p:txBody>
          <a:bodyPr/>
          <a:lstStyle/>
          <a:p>
            <a:pPr eaLnBrk="1" hangingPunct="1">
              <a:tabLst>
                <a:tab pos="4572000" algn="l"/>
              </a:tabLst>
            </a:pPr>
            <a:endParaRPr lang="de-DE" dirty="0" smtClean="0"/>
          </a:p>
          <a:p>
            <a:pPr eaLnBrk="1" hangingPunct="1">
              <a:tabLst>
                <a:tab pos="4572000" algn="l"/>
              </a:tabLst>
            </a:pPr>
            <a:r>
              <a:rPr lang="de-DE" dirty="0" smtClean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1943917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iopa-interim">
  <a:themeElements>
    <a:clrScheme name="eiopa-interi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eiopa-interim">
      <a:majorFont>
        <a:latin typeface="Verdana Bold"/>
        <a:ea typeface="ＭＳ Ｐゴシック"/>
        <a:cs typeface=""/>
      </a:majorFont>
      <a:minorFont>
        <a:latin typeface="Verdana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96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96" charset="-128"/>
          </a:defRPr>
        </a:defPPr>
      </a:lstStyle>
    </a:lnDef>
  </a:objectDefaults>
  <a:extraClrSchemeLst>
    <a:extraClrScheme>
      <a:clrScheme name="eiopa-interim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iopa-interim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iopa-interim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iopa-interim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iopa-interim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iopa-interim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iopa-interim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iopa-interim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iopa-interim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iopa-interim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iopa-interim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iopa-interim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Publication Document" ma:contentTypeID="0x010100F025371A0D5F1846930DBA2C9EDAF56600AFC9069F21C440458F2314C115976576" ma:contentTypeVersion="11" ma:contentTypeDescription="Create a new document." ma:contentTypeScope="" ma:versionID="6e209b6a576250e7fc5b8ecf72f2839e">
  <xsd:schema xmlns:xsd="http://www.w3.org/2001/XMLSchema" xmlns:xs="http://www.w3.org/2001/XMLSchema" xmlns:p="http://schemas.microsoft.com/office/2006/metadata/properties" xmlns:ns1="http://schemas.microsoft.com/sharepoint/v3" xmlns:ns2="ab8f74c7-0748-4175-b0a7-798791edd7a4" xmlns:ns3="46cf5d05-017c-4f03-b1f6-893edf8c1825" xmlns:ns4="2b395ac2-8163-4b1c-b2c0-fcf6a8d6604b" targetNamespace="http://schemas.microsoft.com/office/2006/metadata/properties" ma:root="true" ma:fieldsID="fbf1aeb962f0084c7fe7eb88515c8747" ns1:_="" ns2:_="" ns3:_="" ns4:_="">
    <xsd:import namespace="http://schemas.microsoft.com/sharepoint/v3"/>
    <xsd:import namespace="ab8f74c7-0748-4175-b0a7-798791edd7a4"/>
    <xsd:import namespace="46cf5d05-017c-4f03-b1f6-893edf8c1825"/>
    <xsd:import namespace="2b395ac2-8163-4b1c-b2c0-fcf6a8d6604b"/>
    <xsd:element name="properties">
      <xsd:complexType>
        <xsd:sequence>
          <xsd:element name="documentManagement">
            <xsd:complexType>
              <xsd:all>
                <xsd:element ref="ns2:TaxCatchAll" minOccurs="0"/>
                <xsd:element ref="ns2:TaxCatchAllLabel" minOccurs="0"/>
                <xsd:element ref="ns3:m4e5b9a57ee34142859f8aa69e31e7bd" minOccurs="0"/>
                <xsd:element ref="ns3:e3b8259dbd224628b8b94cebb83fde6b" minOccurs="0"/>
                <xsd:element ref="ns3:b687f5c370784be381b55f490b18f6b4" minOccurs="0"/>
                <xsd:element ref="ns4:Publication_x0020_Date" minOccurs="0"/>
                <xsd:element ref="ns1:StartDate" minOccurs="0"/>
                <xsd:element ref="ns3:SharedWithUsers" minOccurs="0"/>
                <xsd:element ref="ns2:bc77dcd2bf4f4077b5153d8986ab7c79" minOccurs="0"/>
                <xsd:element ref="ns2:m303bdcee8174b2eb036ac305aa5a282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StartDate" ma:index="17" nillable="true" ma:displayName="Start Date" ma:default="[today]" ma:format="DateTime" ma:internalName="StartDat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b8f74c7-0748-4175-b0a7-798791edd7a4" elementFormDefault="qualified">
    <xsd:import namespace="http://schemas.microsoft.com/office/2006/documentManagement/types"/>
    <xsd:import namespace="http://schemas.microsoft.com/office/infopath/2007/PartnerControls"/>
    <xsd:element name="TaxCatchAll" ma:index="8" nillable="true" ma:displayName="Taxonomy Catch All Column" ma:hidden="true" ma:list="{df6c9081-745a-4c96-a42a-40c5dedd0e67}" ma:internalName="TaxCatchAll" ma:showField="CatchAllData" ma:web="46cf5d05-017c-4f03-b1f6-893edf8c182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9" nillable="true" ma:displayName="Taxonomy Catch All Column1" ma:hidden="true" ma:list="{df6c9081-745a-4c96-a42a-40c5dedd0e67}" ma:internalName="TaxCatchAllLabel" ma:readOnly="true" ma:showField="CatchAllDataLabel" ma:web="46cf5d05-017c-4f03-b1f6-893edf8c182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bc77dcd2bf4f4077b5153d8986ab7c79" ma:index="20" nillable="true" ma:taxonomy="true" ma:internalName="bc77dcd2bf4f4077b5153d8986ab7c79" ma:taxonomyFieldName="ERISDocumentType" ma:displayName="Document Type" ma:default="" ma:fieldId="{bc77dcd2-bf4f-4077-b515-3d8986ab7c79}" ma:sspId="2b1776d1-ae3b-49f8-a97b-1474fa7fa346" ma:termSetId="8291263e-1670-46c0-b090-f3efb02d9c12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m303bdcee8174b2eb036ac305aa5a282" ma:index="22" nillable="true" ma:taxonomy="true" ma:internalName="m303bdcee8174b2eb036ac305aa5a282" ma:taxonomyFieldName="ERISKeywords" ma:displayName="Tags and Keywords" ma:default="" ma:fieldId="{6303bdce-e817-4b2e-b036-ac305aa5a282}" ma:taxonomyMulti="true" ma:sspId="2b1776d1-ae3b-49f8-a97b-1474fa7fa346" ma:termSetId="041e8d27-50b6-44df-be8e-d4aba88ea6ef" ma:anchorId="00000000-0000-0000-0000-000000000000" ma:open="fals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6cf5d05-017c-4f03-b1f6-893edf8c1825" elementFormDefault="qualified">
    <xsd:import namespace="http://schemas.microsoft.com/office/2006/documentManagement/types"/>
    <xsd:import namespace="http://schemas.microsoft.com/office/infopath/2007/PartnerControls"/>
    <xsd:element name="m4e5b9a57ee34142859f8aa69e31e7bd" ma:index="10" nillable="true" ma:displayName="Document Type_0" ma:hidden="true" ma:internalName="m4e5b9a57ee34142859f8aa69e31e7bd">
      <xsd:simpleType>
        <xsd:restriction base="dms:Note"/>
      </xsd:simpleType>
    </xsd:element>
    <xsd:element name="e3b8259dbd224628b8b94cebb83fde6b" ma:index="12" nillable="true" ma:displayName="Document Topic_0" ma:hidden="true" ma:internalName="e3b8259dbd224628b8b94cebb83fde6b">
      <xsd:simpleType>
        <xsd:restriction base="dms:Note"/>
      </xsd:simpleType>
    </xsd:element>
    <xsd:element name="b687f5c370784be381b55f490b18f6b4" ma:index="14" nillable="true" ma:displayName="Involved Party_0" ma:hidden="true" ma:internalName="b687f5c370784be381b55f490b18f6b4">
      <xsd:simpleType>
        <xsd:restriction base="dms:Note"/>
      </xsd:simpleType>
    </xsd:element>
    <xsd:element name="SharedWithUsers" ma:index="1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b395ac2-8163-4b1c-b2c0-fcf6a8d6604b" elementFormDefault="qualified">
    <xsd:import namespace="http://schemas.microsoft.com/office/2006/documentManagement/types"/>
    <xsd:import namespace="http://schemas.microsoft.com/office/infopath/2007/PartnerControls"/>
    <xsd:element name="Publication_x0020_Date" ma:index="16" nillable="true" ma:displayName="Publication Date" ma:format="DateOnly" ma:internalName="Publication_x0020_Date">
      <xsd:simpleType>
        <xsd:restriction base="dms:DateTim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cation_x0020_Date xmlns="2b395ac2-8163-4b1c-b2c0-fcf6a8d6604b">2014-10-14T22:00:00+00:00</Publication_x0020_Date>
    <b687f5c370784be381b55f490b18f6b4 xmlns="46cf5d05-017c-4f03-b1f6-893edf8c1825" xsi:nil="true"/>
    <e3b8259dbd224628b8b94cebb83fde6b xmlns="46cf5d05-017c-4f03-b1f6-893edf8c1825" xsi:nil="true"/>
    <m4e5b9a57ee34142859f8aa69e31e7bd xmlns="46cf5d05-017c-4f03-b1f6-893edf8c1825" xsi:nil="true"/>
    <StartDate xmlns="http://schemas.microsoft.com/sharepoint/v3">2015-02-24T15:00:39+00:00</StartDate>
    <TaxCatchAll xmlns="ab8f74c7-0748-4175-b0a7-798791edd7a4">
      <Value>41</Value>
    </TaxCatchAll>
    <m303bdcee8174b2eb036ac305aa5a282 xmlns="ab8f74c7-0748-4175-b0a7-798791edd7a4">
      <Terms xmlns="http://schemas.microsoft.com/office/infopath/2007/PartnerControls"/>
    </m303bdcee8174b2eb036ac305aa5a282>
    <bc77dcd2bf4f4077b5153d8986ab7c79 xmlns="ab8f74c7-0748-4175-b0a7-798791edd7a4">
      <Terms xmlns="http://schemas.microsoft.com/office/infopath/2007/PartnerControls"/>
    </bc77dcd2bf4f4077b5153d8986ab7c79>
  </documentManagement>
</p:properties>
</file>

<file path=customXml/item4.xml><?xml version="1.0" encoding="utf-8"?>
<?mso-contentType ?>
<SharedContentType xmlns="Microsoft.SharePoint.Taxonomy.ContentTypeSync" SourceId="2b1776d1-ae3b-49f8-a97b-1474fa7fa346" ContentTypeId="0x0101" PreviousValue="false"/>
</file>

<file path=customXml/itemProps1.xml><?xml version="1.0" encoding="utf-8"?>
<ds:datastoreItem xmlns:ds="http://schemas.openxmlformats.org/officeDocument/2006/customXml" ds:itemID="{30DEE2E9-FC67-4CFB-B95D-05587D8E318A}"/>
</file>

<file path=customXml/itemProps2.xml><?xml version="1.0" encoding="utf-8"?>
<ds:datastoreItem xmlns:ds="http://schemas.openxmlformats.org/officeDocument/2006/customXml" ds:itemID="{8C5C2F37-ECD6-4A3F-B932-3A9C16928CBC}"/>
</file>

<file path=customXml/itemProps3.xml><?xml version="1.0" encoding="utf-8"?>
<ds:datastoreItem xmlns:ds="http://schemas.openxmlformats.org/officeDocument/2006/customXml" ds:itemID="{1F9A9E1B-711F-44AE-8FBC-8873BC366FA3}"/>
</file>

<file path=customXml/itemProps4.xml><?xml version="1.0" encoding="utf-8"?>
<ds:datastoreItem xmlns:ds="http://schemas.openxmlformats.org/officeDocument/2006/customXml" ds:itemID="{D063CC57-9FDF-485C-9FAC-B40931CCCC25}"/>
</file>

<file path=docProps/app.xml><?xml version="1.0" encoding="utf-8"?>
<Properties xmlns="http://schemas.openxmlformats.org/officeDocument/2006/extended-properties" xmlns:vt="http://schemas.openxmlformats.org/officeDocument/2006/docPropsVTypes">
  <Template>T_Wolkenkratzer:Applications:Microsoft Office 2004:Vorlagen:Eigene Vorlagen:eiopa-interim.pot</Template>
  <TotalTime>5874</TotalTime>
  <Words>237</Words>
  <Application>Microsoft Office PowerPoint</Application>
  <PresentationFormat>On-screen Show (4:3)</PresentationFormat>
  <Paragraphs>46</Paragraphs>
  <Slides>6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eiopa-interim</vt:lpstr>
      <vt:lpstr>Review of the European Supervisory Authorities (ESAs) </vt:lpstr>
      <vt:lpstr>Background</vt:lpstr>
      <vt:lpstr>EIOPA’s position</vt:lpstr>
      <vt:lpstr>Main conclusions re. ESAs</vt:lpstr>
      <vt:lpstr>Specific SG relevance</vt:lpstr>
      <vt:lpstr>Questions?</vt:lpstr>
    </vt:vector>
  </TitlesOfParts>
  <Company>Thomas Hobein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EIOPA presentation on ESFS review</dc:title>
  <dc:creator>Thomas Hobein</dc:creator>
  <cp:lastModifiedBy>Murariu, Simona</cp:lastModifiedBy>
  <cp:revision>232</cp:revision>
  <cp:lastPrinted>2014-09-10T16:25:38Z</cp:lastPrinted>
  <dcterms:created xsi:type="dcterms:W3CDTF">2011-01-06T16:59:56Z</dcterms:created>
  <dcterms:modified xsi:type="dcterms:W3CDTF">2014-09-19T09:40:20Z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557936296</vt:i4>
  </property>
  <property fmtid="{D5CDD505-2E9C-101B-9397-08002B2CF9AE}" pid="3" name="_NewReviewCycle">
    <vt:lpwstr/>
  </property>
  <property fmtid="{D5CDD505-2E9C-101B-9397-08002B2CF9AE}" pid="4" name="_EmailSubject">
    <vt:lpwstr>kind request: website update OPSG / meeting of 15 October</vt:lpwstr>
  </property>
  <property fmtid="{D5CDD505-2E9C-101B-9397-08002B2CF9AE}" pid="5" name="_AuthorEmail">
    <vt:lpwstr>Simona.Murariu@eiopa.europa.eu</vt:lpwstr>
  </property>
  <property fmtid="{D5CDD505-2E9C-101B-9397-08002B2CF9AE}" pid="6" name="_AuthorEmailDisplayName">
    <vt:lpwstr>Simona Murariu</vt:lpwstr>
  </property>
  <property fmtid="{D5CDD505-2E9C-101B-9397-08002B2CF9AE}" pid="7" name="ContentTypeId">
    <vt:lpwstr>0x010100F025371A0D5F1846930DBA2C9EDAF56600AFC9069F21C440458F2314C115976576</vt:lpwstr>
  </property>
  <property fmtid="{D5CDD505-2E9C-101B-9397-08002B2CF9AE}" pid="8" name="Involved Party">
    <vt:lpwstr/>
  </property>
  <property fmtid="{D5CDD505-2E9C-101B-9397-08002B2CF9AE}" pid="9" name="lf7ec453acb346f5b4feea7d032d6f2c">
    <vt:lpwstr>Meetings|15a17da5-e312-47ac-b9f9-853188e9bb31</vt:lpwstr>
  </property>
  <property fmtid="{D5CDD505-2E9C-101B-9397-08002B2CF9AE}" pid="10" name="m4764fd034b84a6e893e168ee26c887c">
    <vt:lpwstr/>
  </property>
  <property fmtid="{D5CDD505-2E9C-101B-9397-08002B2CF9AE}" pid="11" name="Document Topic">
    <vt:lpwstr/>
  </property>
  <property fmtid="{D5CDD505-2E9C-101B-9397-08002B2CF9AE}" pid="12" name="Document Type">
    <vt:lpwstr>41;#Meetings|15a17da5-e312-47ac-b9f9-853188e9bb31</vt:lpwstr>
  </property>
  <property fmtid="{D5CDD505-2E9C-101B-9397-08002B2CF9AE}" pid="13" name="obb4efe42ba0440ebcc21f478af52bc7">
    <vt:lpwstr/>
  </property>
</Properties>
</file>