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4.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3.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handoutMasters/handoutMaster1.xml" ContentType="application/vnd.openxmlformats-officedocument.presentationml.handoutMaster+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8"/>
  </p:handoutMasterIdLst>
  <p:sldIdLst>
    <p:sldId id="256" r:id="rId2"/>
    <p:sldId id="257" r:id="rId3"/>
    <p:sldId id="259" r:id="rId4"/>
    <p:sldId id="260" r:id="rId5"/>
    <p:sldId id="258" r:id="rId6"/>
    <p:sldId id="261" r:id="rId7"/>
    <p:sldId id="262" r:id="rId8"/>
    <p:sldId id="271" r:id="rId9"/>
    <p:sldId id="263" r:id="rId10"/>
    <p:sldId id="264" r:id="rId11"/>
    <p:sldId id="265" r:id="rId12"/>
    <p:sldId id="266" r:id="rId13"/>
    <p:sldId id="267" r:id="rId14"/>
    <p:sldId id="268" r:id="rId15"/>
    <p:sldId id="269" r:id="rId16"/>
    <p:sldId id="270" r:id="rId17"/>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990" y="55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26" Type="http://schemas.openxmlformats.org/officeDocument/2006/relationships/customXml" Target="../customXml/item4.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IE"/>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1CF26B16-E7BD-48FA-8E6F-033CD9A265DE}" type="datetimeFigureOut">
              <a:rPr lang="en-IE" smtClean="0"/>
              <a:t>15/10/2014</a:t>
            </a:fld>
            <a:endParaRPr lang="en-IE"/>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IE"/>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07F84A72-8913-42D1-97C1-FFACD151EB43}" type="slidenum">
              <a:rPr lang="en-IE" smtClean="0"/>
              <a:t>‹#›</a:t>
            </a:fld>
            <a:endParaRPr lang="en-IE"/>
          </a:p>
        </p:txBody>
      </p:sp>
    </p:spTree>
    <p:extLst>
      <p:ext uri="{BB962C8B-B14F-4D97-AF65-F5344CB8AC3E}">
        <p14:creationId xmlns:p14="http://schemas.microsoft.com/office/powerpoint/2010/main" val="130507945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67CEBF4-6386-42EA-8564-F1E9721681D0}" type="datetimeFigureOut">
              <a:rPr lang="en-IE" smtClean="0"/>
              <a:t>15/10/2014</a:t>
            </a:fld>
            <a:endParaRPr lang="en-IE"/>
          </a:p>
        </p:txBody>
      </p:sp>
      <p:sp>
        <p:nvSpPr>
          <p:cNvPr id="19" name="Footer Placeholder 18"/>
          <p:cNvSpPr>
            <a:spLocks noGrp="1"/>
          </p:cNvSpPr>
          <p:nvPr>
            <p:ph type="ftr" sz="quarter" idx="11"/>
          </p:nvPr>
        </p:nvSpPr>
        <p:spPr/>
        <p:txBody>
          <a:bodyPr/>
          <a:lstStyle/>
          <a:p>
            <a:endParaRPr lang="en-IE"/>
          </a:p>
        </p:txBody>
      </p:sp>
      <p:sp>
        <p:nvSpPr>
          <p:cNvPr id="27" name="Slide Number Placeholder 26"/>
          <p:cNvSpPr>
            <a:spLocks noGrp="1"/>
          </p:cNvSpPr>
          <p:nvPr>
            <p:ph type="sldNum" sz="quarter" idx="12"/>
          </p:nvPr>
        </p:nvSpPr>
        <p:spPr/>
        <p:txBody>
          <a:bodyPr/>
          <a:lstStyle/>
          <a:p>
            <a:fld id="{6C2662AA-BE82-4BA6-A72F-8A8F26BAD4B5}" type="slidenum">
              <a:rPr lang="en-IE" smtClean="0"/>
              <a:t>‹#›</a:t>
            </a:fld>
            <a:endParaRPr lang="en-IE"/>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67CEBF4-6386-42EA-8564-F1E9721681D0}" type="datetimeFigureOut">
              <a:rPr lang="en-IE" smtClean="0"/>
              <a:t>15/10/2014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C2662AA-BE82-4BA6-A72F-8A8F26BAD4B5}" type="slidenum">
              <a:rPr lang="en-IE" smtClean="0"/>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67CEBF4-6386-42EA-8564-F1E9721681D0}" type="datetimeFigureOut">
              <a:rPr lang="en-IE" smtClean="0"/>
              <a:t>15/10/2014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C2662AA-BE82-4BA6-A72F-8A8F26BAD4B5}" type="slidenum">
              <a:rPr lang="en-IE" smtClean="0"/>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67CEBF4-6386-42EA-8564-F1E9721681D0}" type="datetimeFigureOut">
              <a:rPr lang="en-IE" smtClean="0"/>
              <a:t>15/10/2014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C2662AA-BE82-4BA6-A72F-8A8F26BAD4B5}" type="slidenum">
              <a:rPr lang="en-IE" smtClean="0"/>
              <a:t>‹#›</a:t>
            </a:fld>
            <a:endParaRPr lang="en-I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67CEBF4-6386-42EA-8564-F1E9721681D0}" type="datetimeFigureOut">
              <a:rPr lang="en-IE" smtClean="0"/>
              <a:t>15/10/2014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C2662AA-BE82-4BA6-A72F-8A8F26BAD4B5}" type="slidenum">
              <a:rPr lang="en-IE" smtClean="0"/>
              <a:t>‹#›</a:t>
            </a:fld>
            <a:endParaRPr lang="en-I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67CEBF4-6386-42EA-8564-F1E9721681D0}" type="datetimeFigureOut">
              <a:rPr lang="en-IE" smtClean="0"/>
              <a:t>15/10/2014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6C2662AA-BE82-4BA6-A72F-8A8F26BAD4B5}" type="slidenum">
              <a:rPr lang="en-IE" smtClean="0"/>
              <a:t>‹#›</a:t>
            </a:fld>
            <a:endParaRPr lang="en-I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67CEBF4-6386-42EA-8564-F1E9721681D0}" type="datetimeFigureOut">
              <a:rPr lang="en-IE" smtClean="0"/>
              <a:t>15/10/2014</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6C2662AA-BE82-4BA6-A72F-8A8F26BAD4B5}" type="slidenum">
              <a:rPr lang="en-IE" smtClean="0"/>
              <a:t>‹#›</a:t>
            </a:fld>
            <a:endParaRPr lang="en-I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67CEBF4-6386-42EA-8564-F1E9721681D0}" type="datetimeFigureOut">
              <a:rPr lang="en-IE" smtClean="0"/>
              <a:t>15/10/2014</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6C2662AA-BE82-4BA6-A72F-8A8F26BAD4B5}" type="slidenum">
              <a:rPr lang="en-IE" smtClean="0"/>
              <a:t>‹#›</a:t>
            </a:fld>
            <a:endParaRPr lang="en-I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7CEBF4-6386-42EA-8564-F1E9721681D0}" type="datetimeFigureOut">
              <a:rPr lang="en-IE" smtClean="0"/>
              <a:t>15/10/2014</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6C2662AA-BE82-4BA6-A72F-8A8F26BAD4B5}" type="slidenum">
              <a:rPr lang="en-IE" smtClean="0"/>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67CEBF4-6386-42EA-8564-F1E9721681D0}" type="datetimeFigureOut">
              <a:rPr lang="en-IE" smtClean="0"/>
              <a:t>15/10/2014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6C2662AA-BE82-4BA6-A72F-8A8F26BAD4B5}" type="slidenum">
              <a:rPr lang="en-IE" smtClean="0"/>
              <a:t>‹#›</a:t>
            </a:fld>
            <a:endParaRPr lang="en-I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67CEBF4-6386-42EA-8564-F1E9721681D0}" type="datetimeFigureOut">
              <a:rPr lang="en-IE" smtClean="0"/>
              <a:t>15/10/2014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a:xfrm>
            <a:off x="8077200" y="6356350"/>
            <a:ext cx="609600" cy="365125"/>
          </a:xfrm>
        </p:spPr>
        <p:txBody>
          <a:bodyPr/>
          <a:lstStyle/>
          <a:p>
            <a:fld id="{6C2662AA-BE82-4BA6-A72F-8A8F26BAD4B5}" type="slidenum">
              <a:rPr lang="en-IE" smtClean="0"/>
              <a:t>‹#›</a:t>
            </a:fld>
            <a:endParaRPr lang="en-IE"/>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67CEBF4-6386-42EA-8564-F1E9721681D0}" type="datetimeFigureOut">
              <a:rPr lang="en-IE" smtClean="0"/>
              <a:t>15/10/2014</a:t>
            </a:fld>
            <a:endParaRPr lang="en-IE"/>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E"/>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C2662AA-BE82-4BA6-A72F-8A8F26BAD4B5}" type="slidenum">
              <a:rPr lang="en-IE" smtClean="0"/>
              <a:t>‹#›</a:t>
            </a:fld>
            <a:endParaRPr lang="en-IE"/>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l"/>
            <a:r>
              <a:rPr lang="en-IE" dirty="0" smtClean="0"/>
              <a:t>Consultation Paper on Further Work on Solvency of IORPs</a:t>
            </a:r>
            <a:endParaRPr lang="en-IE" dirty="0"/>
          </a:p>
        </p:txBody>
      </p:sp>
      <p:sp>
        <p:nvSpPr>
          <p:cNvPr id="3" name="Subtitle 2"/>
          <p:cNvSpPr>
            <a:spLocks noGrp="1"/>
          </p:cNvSpPr>
          <p:nvPr>
            <p:ph type="subTitle" idx="1"/>
          </p:nvPr>
        </p:nvSpPr>
        <p:spPr>
          <a:xfrm>
            <a:off x="467544" y="4005064"/>
            <a:ext cx="7854696" cy="1752600"/>
          </a:xfrm>
        </p:spPr>
        <p:txBody>
          <a:bodyPr/>
          <a:lstStyle/>
          <a:p>
            <a:pPr algn="l"/>
            <a:r>
              <a:rPr lang="en-IE" dirty="0" smtClean="0"/>
              <a:t>Initial response of OPSG Solvency Subgroup</a:t>
            </a:r>
          </a:p>
          <a:p>
            <a:pPr algn="l"/>
            <a:r>
              <a:rPr lang="en-IE" dirty="0" smtClean="0"/>
              <a:t>15 October 2014</a:t>
            </a:r>
            <a:endParaRPr lang="en-IE" dirty="0"/>
          </a:p>
        </p:txBody>
      </p:sp>
    </p:spTree>
    <p:extLst>
      <p:ext uri="{BB962C8B-B14F-4D97-AF65-F5344CB8AC3E}">
        <p14:creationId xmlns:p14="http://schemas.microsoft.com/office/powerpoint/2010/main" val="23437562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1143000"/>
          </a:xfrm>
        </p:spPr>
        <p:txBody>
          <a:bodyPr>
            <a:normAutofit fontScale="90000"/>
          </a:bodyPr>
          <a:lstStyle/>
          <a:p>
            <a:r>
              <a:rPr lang="en-IE" dirty="0" smtClean="0"/>
              <a:t>Initial comment on proportionality</a:t>
            </a:r>
            <a:endParaRPr lang="en-IE" dirty="0"/>
          </a:p>
        </p:txBody>
      </p:sp>
      <p:sp>
        <p:nvSpPr>
          <p:cNvPr id="3" name="Content Placeholder 2"/>
          <p:cNvSpPr>
            <a:spLocks noGrp="1"/>
          </p:cNvSpPr>
          <p:nvPr>
            <p:ph idx="1"/>
          </p:nvPr>
        </p:nvSpPr>
        <p:spPr>
          <a:xfrm>
            <a:off x="457200" y="1412776"/>
            <a:ext cx="8229600" cy="4713387"/>
          </a:xfrm>
        </p:spPr>
        <p:txBody>
          <a:bodyPr>
            <a:normAutofit fontScale="25000" lnSpcReduction="20000"/>
          </a:bodyPr>
          <a:lstStyle/>
          <a:p>
            <a:r>
              <a:rPr lang="en-US" sz="8000" dirty="0"/>
              <a:t>The 3 approaches set out for applying proportionality </a:t>
            </a:r>
            <a:r>
              <a:rPr lang="en-US" sz="8000" dirty="0" smtClean="0"/>
              <a:t>(i.e. to determine sponsor support as the balancing item in the HBS) seem </a:t>
            </a:r>
            <a:r>
              <a:rPr lang="en-US" sz="8000" dirty="0"/>
              <a:t>valuable and lead to a simplification of the calculations.</a:t>
            </a:r>
            <a:endParaRPr lang="en-IE" sz="8000" dirty="0"/>
          </a:p>
          <a:p>
            <a:r>
              <a:rPr lang="en-IE" sz="8000" dirty="0" smtClean="0"/>
              <a:t>Wider </a:t>
            </a:r>
            <a:r>
              <a:rPr lang="en-IE" sz="8000" dirty="0"/>
              <a:t>group and/or non legally enforceable </a:t>
            </a:r>
            <a:r>
              <a:rPr lang="en-IE" sz="8000" dirty="0" smtClean="0"/>
              <a:t>support is excluded, </a:t>
            </a:r>
            <a:r>
              <a:rPr lang="en-IE" sz="8000" dirty="0"/>
              <a:t>so there is a trade off between </a:t>
            </a:r>
            <a:r>
              <a:rPr lang="en-IE" sz="8000" dirty="0" smtClean="0"/>
              <a:t>invoking the simplification for proportionality </a:t>
            </a:r>
            <a:r>
              <a:rPr lang="en-IE" sz="8000" dirty="0"/>
              <a:t>and </a:t>
            </a:r>
            <a:r>
              <a:rPr lang="en-IE" sz="8000" dirty="0" smtClean="0"/>
              <a:t>recognising the full </a:t>
            </a:r>
            <a:r>
              <a:rPr lang="en-IE" sz="8000" dirty="0"/>
              <a:t>scope of </a:t>
            </a:r>
            <a:r>
              <a:rPr lang="en-IE" sz="8000" dirty="0" smtClean="0"/>
              <a:t>potential sponsor support</a:t>
            </a:r>
          </a:p>
          <a:p>
            <a:r>
              <a:rPr lang="en-US" sz="8000" dirty="0"/>
              <a:t>The first approach (default rate of the sponsor) presents the advantage that the information is available. </a:t>
            </a:r>
          </a:p>
          <a:p>
            <a:r>
              <a:rPr lang="en-US" sz="8000" dirty="0"/>
              <a:t>The second approach (strength of the sponsor) seems to take into account more specific information of the sponsor but at the same time seems to bring in some subjectivity.</a:t>
            </a:r>
            <a:endParaRPr lang="en-IE" sz="8000" dirty="0"/>
          </a:p>
          <a:p>
            <a:r>
              <a:rPr lang="en-US" sz="8000" dirty="0"/>
              <a:t>The third approach (existence of pension protection scheme) is simple</a:t>
            </a:r>
            <a:r>
              <a:rPr lang="en-US" sz="8000" dirty="0" smtClean="0"/>
              <a:t>.</a:t>
            </a:r>
            <a:r>
              <a:rPr lang="en-IE" sz="8000" dirty="0" smtClean="0"/>
              <a:t> </a:t>
            </a:r>
          </a:p>
          <a:p>
            <a:r>
              <a:rPr lang="en-IE" sz="8000" dirty="0"/>
              <a:t>However, for very small IORPs it should be possible to consider the sponsor support as  the balancing item on the HBS without any calculation and without SCR, provided some simple conditions are fulfilled. For example: sponsor support &lt;10% of total salary charge.</a:t>
            </a:r>
          </a:p>
          <a:p>
            <a:endParaRPr lang="en-IE" sz="8000" dirty="0"/>
          </a:p>
          <a:p>
            <a:pPr marL="0" indent="0">
              <a:buNone/>
            </a:pPr>
            <a:r>
              <a:rPr lang="en-US" sz="6000" dirty="0"/>
              <a:t> </a:t>
            </a:r>
            <a:endParaRPr lang="en-IE" sz="6000" dirty="0"/>
          </a:p>
          <a:p>
            <a:endParaRPr lang="en-IE" dirty="0"/>
          </a:p>
        </p:txBody>
      </p:sp>
    </p:spTree>
    <p:extLst>
      <p:ext uri="{BB962C8B-B14F-4D97-AF65-F5344CB8AC3E}">
        <p14:creationId xmlns:p14="http://schemas.microsoft.com/office/powerpoint/2010/main" val="23557876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1143000"/>
          </a:xfrm>
        </p:spPr>
        <p:txBody>
          <a:bodyPr/>
          <a:lstStyle/>
          <a:p>
            <a:r>
              <a:rPr lang="en-IE" dirty="0" smtClean="0"/>
              <a:t>Modelling approaches</a:t>
            </a:r>
            <a:endParaRPr lang="en-IE" dirty="0"/>
          </a:p>
        </p:txBody>
      </p:sp>
      <p:sp>
        <p:nvSpPr>
          <p:cNvPr id="3" name="Content Placeholder 2"/>
          <p:cNvSpPr>
            <a:spLocks noGrp="1"/>
          </p:cNvSpPr>
          <p:nvPr>
            <p:ph idx="1"/>
          </p:nvPr>
        </p:nvSpPr>
        <p:spPr>
          <a:xfrm>
            <a:off x="457200" y="1484784"/>
            <a:ext cx="8229600" cy="4641379"/>
          </a:xfrm>
        </p:spPr>
        <p:txBody>
          <a:bodyPr>
            <a:noAutofit/>
          </a:bodyPr>
          <a:lstStyle/>
          <a:p>
            <a:r>
              <a:rPr lang="en-IE" sz="2000" dirty="0" smtClean="0"/>
              <a:t>Probabilistic </a:t>
            </a:r>
            <a:r>
              <a:rPr lang="en-IE" sz="2000" dirty="0"/>
              <a:t>(stochastic). Generally more appropriate for larger IORPs / sponsors. </a:t>
            </a:r>
          </a:p>
          <a:p>
            <a:r>
              <a:rPr lang="en-IE" sz="2000" dirty="0" smtClean="0"/>
              <a:t>QIS </a:t>
            </a:r>
            <a:r>
              <a:rPr lang="en-IE" sz="2000" dirty="0"/>
              <a:t>simplification 1. Take current level of underfunding, assume a </a:t>
            </a:r>
            <a:r>
              <a:rPr lang="en-IE" sz="2000" dirty="0" smtClean="0"/>
              <a:t>Gaussian </a:t>
            </a:r>
            <a:r>
              <a:rPr lang="en-IE" sz="2000" dirty="0"/>
              <a:t>distribution allowing for standard deviation of assets / liabilities / correlation between them. This approach requires data than can be difficult to obtain</a:t>
            </a:r>
            <a:r>
              <a:rPr lang="en-IE" sz="2000" dirty="0" smtClean="0"/>
              <a:t>.</a:t>
            </a:r>
            <a:r>
              <a:rPr lang="en-IE" sz="2000" dirty="0"/>
              <a:t> </a:t>
            </a:r>
          </a:p>
          <a:p>
            <a:r>
              <a:rPr lang="en-IE" sz="2000" dirty="0" smtClean="0"/>
              <a:t>QIS </a:t>
            </a:r>
            <a:r>
              <a:rPr lang="en-IE" sz="2000" dirty="0"/>
              <a:t>simplification 2. Used by most IORPs in QIS. Requires a probability weighted average of future </a:t>
            </a:r>
            <a:r>
              <a:rPr lang="en-IE" sz="2000" dirty="0" err="1"/>
              <a:t>cashflows</a:t>
            </a:r>
            <a:r>
              <a:rPr lang="en-IE" sz="2000" dirty="0"/>
              <a:t> where only uncertainty is default risk of sponsor.</a:t>
            </a:r>
          </a:p>
          <a:p>
            <a:r>
              <a:rPr lang="en-IE" sz="2000" dirty="0" smtClean="0"/>
              <a:t>Simplified </a:t>
            </a:r>
            <a:r>
              <a:rPr lang="en-IE" sz="2000" dirty="0"/>
              <a:t>stochastic </a:t>
            </a:r>
            <a:r>
              <a:rPr lang="en-IE" sz="2000" dirty="0" smtClean="0"/>
              <a:t>approach (“Barrie &amp; </a:t>
            </a:r>
            <a:r>
              <a:rPr lang="en-IE" sz="2000" dirty="0" err="1" smtClean="0"/>
              <a:t>Hibbert</a:t>
            </a:r>
            <a:r>
              <a:rPr lang="en-IE" sz="2000" dirty="0" smtClean="0"/>
              <a:t>”). </a:t>
            </a:r>
            <a:r>
              <a:rPr lang="en-IE" sz="2000" dirty="0"/>
              <a:t>Use forward yield curve for interest rates. Use average default rates of sponsor</a:t>
            </a:r>
            <a:r>
              <a:rPr lang="en-IE" sz="2000" dirty="0" smtClean="0"/>
              <a:t>.</a:t>
            </a:r>
            <a:endParaRPr lang="en-IE" sz="2000" dirty="0"/>
          </a:p>
          <a:p>
            <a:r>
              <a:rPr lang="en-IE" sz="2000" dirty="0" smtClean="0"/>
              <a:t>Alternative </a:t>
            </a:r>
            <a:r>
              <a:rPr lang="en-IE" sz="2000" dirty="0"/>
              <a:t>simplified approach. Use accounting ratios (income cover / asset cover) to assess sponsor strength. EIOPA provides series of standardised tables to calculate sponsor support.</a:t>
            </a:r>
          </a:p>
          <a:p>
            <a:endParaRPr lang="en-IE" sz="2000" dirty="0"/>
          </a:p>
        </p:txBody>
      </p:sp>
    </p:spTree>
    <p:extLst>
      <p:ext uri="{BB962C8B-B14F-4D97-AF65-F5344CB8AC3E}">
        <p14:creationId xmlns:p14="http://schemas.microsoft.com/office/powerpoint/2010/main" val="5896973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143000"/>
          </a:xfrm>
        </p:spPr>
        <p:txBody>
          <a:bodyPr/>
          <a:lstStyle/>
          <a:p>
            <a:r>
              <a:rPr lang="en-IE" dirty="0" smtClean="0"/>
              <a:t>Other issues discussed</a:t>
            </a:r>
            <a:endParaRPr lang="en-IE" dirty="0"/>
          </a:p>
        </p:txBody>
      </p:sp>
      <p:sp>
        <p:nvSpPr>
          <p:cNvPr id="3" name="Content Placeholder 2"/>
          <p:cNvSpPr>
            <a:spLocks noGrp="1"/>
          </p:cNvSpPr>
          <p:nvPr>
            <p:ph idx="1"/>
          </p:nvPr>
        </p:nvSpPr>
        <p:spPr>
          <a:xfrm>
            <a:off x="457200" y="1412776"/>
            <a:ext cx="8229600" cy="4713387"/>
          </a:xfrm>
        </p:spPr>
        <p:txBody>
          <a:bodyPr>
            <a:normAutofit fontScale="62500" lnSpcReduction="20000"/>
          </a:bodyPr>
          <a:lstStyle/>
          <a:p>
            <a:r>
              <a:rPr lang="en-IE" sz="2900" dirty="0" smtClean="0"/>
              <a:t>Maximum </a:t>
            </a:r>
            <a:r>
              <a:rPr lang="en-IE" sz="2900" dirty="0"/>
              <a:t>sponsor support. </a:t>
            </a:r>
            <a:endParaRPr lang="en-IE" sz="2900" dirty="0" smtClean="0"/>
          </a:p>
          <a:p>
            <a:pPr lvl="1"/>
            <a:r>
              <a:rPr lang="en-IE" sz="2300" dirty="0" smtClean="0"/>
              <a:t>QIS </a:t>
            </a:r>
            <a:r>
              <a:rPr lang="en-IE" sz="2300" dirty="0"/>
              <a:t>used arbitrary parameters (50% of sponsor worth and 33% of future </a:t>
            </a:r>
            <a:r>
              <a:rPr lang="en-IE" sz="2300" dirty="0" err="1"/>
              <a:t>cashflows</a:t>
            </a:r>
            <a:r>
              <a:rPr lang="en-IE" sz="2300" dirty="0"/>
              <a:t>). </a:t>
            </a:r>
            <a:endParaRPr lang="en-IE" sz="2300" dirty="0" smtClean="0"/>
          </a:p>
          <a:p>
            <a:pPr lvl="1"/>
            <a:r>
              <a:rPr lang="en-IE" sz="2300" dirty="0" smtClean="0"/>
              <a:t>Proposes </a:t>
            </a:r>
            <a:r>
              <a:rPr lang="en-IE" sz="2300" dirty="0"/>
              <a:t>principles-based approach building on principle 2 for assessing proportionality</a:t>
            </a:r>
            <a:r>
              <a:rPr lang="en-IE" sz="2300" dirty="0" smtClean="0"/>
              <a:t>.</a:t>
            </a:r>
            <a:endParaRPr lang="en-IE" sz="2300" dirty="0"/>
          </a:p>
          <a:p>
            <a:r>
              <a:rPr lang="en-IE" sz="2900" dirty="0" smtClean="0"/>
              <a:t>Probability </a:t>
            </a:r>
            <a:r>
              <a:rPr lang="en-IE" sz="2900" dirty="0"/>
              <a:t>of </a:t>
            </a:r>
            <a:r>
              <a:rPr lang="en-IE" sz="2900" dirty="0" smtClean="0"/>
              <a:t>default</a:t>
            </a:r>
          </a:p>
          <a:p>
            <a:pPr lvl="1"/>
            <a:r>
              <a:rPr lang="en-IE" sz="2300" dirty="0" smtClean="0"/>
              <a:t>market </a:t>
            </a:r>
            <a:r>
              <a:rPr lang="en-IE" sz="2300" dirty="0"/>
              <a:t>data (credit rating </a:t>
            </a:r>
            <a:r>
              <a:rPr lang="en-IE" sz="2300" dirty="0" smtClean="0"/>
              <a:t>/</a:t>
            </a:r>
            <a:r>
              <a:rPr lang="en-IE" sz="2300" dirty="0" err="1" smtClean="0"/>
              <a:t>cds</a:t>
            </a:r>
            <a:r>
              <a:rPr lang="en-IE" sz="2300" dirty="0" smtClean="0"/>
              <a:t>) 	</a:t>
            </a:r>
          </a:p>
          <a:p>
            <a:pPr lvl="1"/>
            <a:r>
              <a:rPr lang="en-IE" sz="2300" dirty="0" smtClean="0"/>
              <a:t>financial </a:t>
            </a:r>
            <a:r>
              <a:rPr lang="en-IE" sz="2300" dirty="0"/>
              <a:t>reporting data (similar to alternative simplified approach</a:t>
            </a:r>
            <a:r>
              <a:rPr lang="en-IE" sz="2300" dirty="0" smtClean="0"/>
              <a:t>) </a:t>
            </a:r>
          </a:p>
          <a:p>
            <a:pPr lvl="1"/>
            <a:r>
              <a:rPr lang="en-IE" sz="2300" dirty="0" smtClean="0"/>
              <a:t>PPF </a:t>
            </a:r>
            <a:r>
              <a:rPr lang="en-IE" sz="2300" dirty="0"/>
              <a:t>approach in UK (credit rating assessment based on financial factors shown to be statistically relevant to experience of sponsors</a:t>
            </a:r>
            <a:r>
              <a:rPr lang="en-IE" sz="2300" dirty="0" smtClean="0"/>
              <a:t>).</a:t>
            </a:r>
            <a:endParaRPr lang="en-IE" sz="2300" dirty="0"/>
          </a:p>
          <a:p>
            <a:r>
              <a:rPr lang="en-IE" sz="2900" dirty="0" smtClean="0"/>
              <a:t>Timing </a:t>
            </a:r>
            <a:r>
              <a:rPr lang="en-IE" sz="2900" dirty="0"/>
              <a:t>of sponsor </a:t>
            </a:r>
            <a:r>
              <a:rPr lang="en-IE" sz="2900" dirty="0" smtClean="0"/>
              <a:t>support</a:t>
            </a:r>
          </a:p>
          <a:p>
            <a:pPr lvl="1"/>
            <a:r>
              <a:rPr lang="en-IE" sz="2100" dirty="0" smtClean="0"/>
              <a:t>what </a:t>
            </a:r>
            <a:r>
              <a:rPr lang="en-IE" sz="2100" dirty="0"/>
              <a:t>regulatory regime permits; </a:t>
            </a:r>
            <a:r>
              <a:rPr lang="en-IE" sz="2100" dirty="0" smtClean="0"/>
              <a:t>	</a:t>
            </a:r>
          </a:p>
          <a:p>
            <a:pPr lvl="1"/>
            <a:r>
              <a:rPr lang="en-IE" sz="2100" dirty="0" smtClean="0"/>
              <a:t>duration </a:t>
            </a:r>
            <a:r>
              <a:rPr lang="en-IE" sz="2100" dirty="0"/>
              <a:t>of liabilities and / or strength of employer.</a:t>
            </a:r>
          </a:p>
          <a:p>
            <a:r>
              <a:rPr lang="en-IE" sz="2900" dirty="0" smtClean="0"/>
              <a:t>Cases </a:t>
            </a:r>
            <a:r>
              <a:rPr lang="en-IE" sz="2900" dirty="0"/>
              <a:t>of more complex IORP structures. </a:t>
            </a:r>
            <a:endParaRPr lang="en-IE" sz="2900" dirty="0" smtClean="0"/>
          </a:p>
          <a:p>
            <a:pPr lvl="1"/>
            <a:r>
              <a:rPr lang="en-IE" sz="2100" dirty="0" smtClean="0"/>
              <a:t>sponsor </a:t>
            </a:r>
            <a:r>
              <a:rPr lang="en-IE" sz="2100" dirty="0"/>
              <a:t>with multiple IORPS; </a:t>
            </a:r>
            <a:r>
              <a:rPr lang="en-IE" sz="2100" dirty="0" smtClean="0"/>
              <a:t>	</a:t>
            </a:r>
          </a:p>
          <a:p>
            <a:pPr lvl="1"/>
            <a:r>
              <a:rPr lang="en-IE" sz="2100" dirty="0" smtClean="0"/>
              <a:t>IORP </a:t>
            </a:r>
            <a:r>
              <a:rPr lang="en-IE" sz="2100" dirty="0"/>
              <a:t>with multiple sponsors; </a:t>
            </a:r>
            <a:endParaRPr lang="en-IE" sz="2100" dirty="0" smtClean="0"/>
          </a:p>
          <a:p>
            <a:pPr lvl="1"/>
            <a:r>
              <a:rPr lang="en-IE" sz="2100" dirty="0" smtClean="0"/>
              <a:t>parental guarantees</a:t>
            </a:r>
            <a:r>
              <a:rPr lang="en-IE" sz="2100" dirty="0"/>
              <a:t>;</a:t>
            </a:r>
            <a:endParaRPr lang="en-IE" sz="2100" dirty="0" smtClean="0"/>
          </a:p>
          <a:p>
            <a:pPr lvl="1"/>
            <a:r>
              <a:rPr lang="en-IE" sz="2100" dirty="0" smtClean="0"/>
              <a:t>not-for-profits.</a:t>
            </a:r>
          </a:p>
          <a:p>
            <a:r>
              <a:rPr lang="en-IE" sz="2900" dirty="0" smtClean="0"/>
              <a:t>Could also consider access </a:t>
            </a:r>
            <a:r>
              <a:rPr lang="en-IE" sz="2900" dirty="0"/>
              <a:t>to additional funds in certain </a:t>
            </a:r>
            <a:r>
              <a:rPr lang="en-IE" sz="2900" dirty="0" smtClean="0"/>
              <a:t>circumstances</a:t>
            </a:r>
          </a:p>
          <a:p>
            <a:pPr lvl="1"/>
            <a:r>
              <a:rPr lang="en-IE" sz="2100" dirty="0" smtClean="0"/>
              <a:t>additional </a:t>
            </a:r>
            <a:r>
              <a:rPr lang="en-IE" sz="2100" dirty="0"/>
              <a:t>sponsor support in the form of IORP access to escrow accounts jointly held with </a:t>
            </a:r>
            <a:r>
              <a:rPr lang="en-IE" sz="2100" dirty="0" smtClean="0"/>
              <a:t>sponsor</a:t>
            </a:r>
          </a:p>
          <a:p>
            <a:pPr lvl="1"/>
            <a:r>
              <a:rPr lang="en-IE" sz="2100" dirty="0" smtClean="0"/>
              <a:t>access </a:t>
            </a:r>
            <a:r>
              <a:rPr lang="en-IE" sz="2100" dirty="0"/>
              <a:t>to additional funds in the event of certain </a:t>
            </a:r>
            <a:r>
              <a:rPr lang="en-IE" sz="2100" dirty="0" smtClean="0"/>
              <a:t>triggers</a:t>
            </a:r>
          </a:p>
          <a:p>
            <a:pPr marL="0" indent="0">
              <a:buNone/>
            </a:pPr>
            <a:r>
              <a:rPr lang="en-IE" sz="2000" dirty="0"/>
              <a:t> </a:t>
            </a:r>
          </a:p>
          <a:p>
            <a:endParaRPr lang="en-IE" sz="2000" dirty="0"/>
          </a:p>
        </p:txBody>
      </p:sp>
    </p:spTree>
    <p:extLst>
      <p:ext uri="{BB962C8B-B14F-4D97-AF65-F5344CB8AC3E}">
        <p14:creationId xmlns:p14="http://schemas.microsoft.com/office/powerpoint/2010/main" val="24365530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OPSG response </a:t>
            </a:r>
            <a:endParaRPr lang="en-IE" dirty="0"/>
          </a:p>
        </p:txBody>
      </p:sp>
      <p:sp>
        <p:nvSpPr>
          <p:cNvPr id="3" name="Content Placeholder 2"/>
          <p:cNvSpPr>
            <a:spLocks noGrp="1"/>
          </p:cNvSpPr>
          <p:nvPr>
            <p:ph idx="1"/>
          </p:nvPr>
        </p:nvSpPr>
        <p:spPr/>
        <p:txBody>
          <a:bodyPr>
            <a:normAutofit/>
          </a:bodyPr>
          <a:lstStyle/>
          <a:p>
            <a:r>
              <a:rPr lang="en-IE" dirty="0" smtClean="0"/>
              <a:t>Three high </a:t>
            </a:r>
            <a:r>
              <a:rPr lang="en-IE" dirty="0"/>
              <a:t>level areas where the OPSG may want to form views</a:t>
            </a:r>
            <a:r>
              <a:rPr lang="en-IE" dirty="0" smtClean="0"/>
              <a:t>:</a:t>
            </a:r>
            <a:endParaRPr lang="en-IE" dirty="0"/>
          </a:p>
          <a:p>
            <a:pPr lvl="1"/>
            <a:r>
              <a:rPr lang="en-IE" dirty="0" smtClean="0"/>
              <a:t>Is </a:t>
            </a:r>
            <a:r>
              <a:rPr lang="en-IE" dirty="0"/>
              <a:t>the principles based approach appropriate?</a:t>
            </a:r>
          </a:p>
          <a:p>
            <a:pPr lvl="1"/>
            <a:r>
              <a:rPr lang="en-IE" dirty="0" smtClean="0"/>
              <a:t>Are </a:t>
            </a:r>
            <a:r>
              <a:rPr lang="en-IE" dirty="0"/>
              <a:t>the specified methodologies appropriate, which are best, are others needed?</a:t>
            </a:r>
          </a:p>
          <a:p>
            <a:pPr lvl="1"/>
            <a:r>
              <a:rPr lang="en-IE" dirty="0" smtClean="0"/>
              <a:t>Are </a:t>
            </a:r>
            <a:r>
              <a:rPr lang="en-IE" dirty="0"/>
              <a:t>the solutions for specific issues appropriate? </a:t>
            </a:r>
          </a:p>
        </p:txBody>
      </p:sp>
    </p:spTree>
    <p:extLst>
      <p:ext uri="{BB962C8B-B14F-4D97-AF65-F5344CB8AC3E}">
        <p14:creationId xmlns:p14="http://schemas.microsoft.com/office/powerpoint/2010/main" val="16188539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Benefit reductions</a:t>
            </a:r>
            <a:endParaRPr lang="en-IE" dirty="0"/>
          </a:p>
        </p:txBody>
      </p:sp>
      <p:sp>
        <p:nvSpPr>
          <p:cNvPr id="3" name="Content Placeholder 2"/>
          <p:cNvSpPr>
            <a:spLocks noGrp="1"/>
          </p:cNvSpPr>
          <p:nvPr>
            <p:ph idx="1"/>
          </p:nvPr>
        </p:nvSpPr>
        <p:spPr/>
        <p:txBody>
          <a:bodyPr>
            <a:normAutofit/>
          </a:bodyPr>
          <a:lstStyle/>
          <a:p>
            <a:pPr>
              <a:lnSpc>
                <a:spcPct val="95000"/>
              </a:lnSpc>
              <a:spcBef>
                <a:spcPct val="0"/>
              </a:spcBef>
            </a:pPr>
            <a:r>
              <a:rPr lang="en-US" sz="2000" dirty="0" smtClean="0"/>
              <a:t>May arise in 15 Member States</a:t>
            </a:r>
          </a:p>
          <a:p>
            <a:pPr>
              <a:lnSpc>
                <a:spcPct val="95000"/>
              </a:lnSpc>
              <a:spcBef>
                <a:spcPct val="0"/>
              </a:spcBef>
            </a:pPr>
            <a:r>
              <a:rPr lang="en-US" sz="2000" dirty="0" smtClean="0"/>
              <a:t>Benefit reduction mechanism</a:t>
            </a:r>
          </a:p>
          <a:p>
            <a:pPr lvl="1">
              <a:lnSpc>
                <a:spcPct val="95000"/>
              </a:lnSpc>
              <a:spcBef>
                <a:spcPct val="0"/>
              </a:spcBef>
            </a:pPr>
            <a:r>
              <a:rPr lang="en-US" sz="2000" dirty="0" smtClean="0"/>
              <a:t>Option 1: Allow for ex-ante benefit reductions in the holistic balance sheet but make no allowance for ex post reductions or reductions as a result of sponsor default/insolvency </a:t>
            </a:r>
          </a:p>
          <a:p>
            <a:pPr lvl="1">
              <a:lnSpc>
                <a:spcPct val="95000"/>
              </a:lnSpc>
              <a:spcBef>
                <a:spcPct val="0"/>
              </a:spcBef>
            </a:pPr>
            <a:r>
              <a:rPr lang="en-US" sz="2000" dirty="0" smtClean="0"/>
              <a:t>Option 2: Allow for ex-ante benefit reductions in the holistic balance sheet, but make allowance for ex post benefit reductions or reductions in case of sponsor default on a country by country basis </a:t>
            </a:r>
          </a:p>
          <a:p>
            <a:pPr lvl="1">
              <a:lnSpc>
                <a:spcPct val="95000"/>
              </a:lnSpc>
              <a:spcBef>
                <a:spcPct val="0"/>
              </a:spcBef>
            </a:pPr>
            <a:r>
              <a:rPr lang="en-US" sz="2000" dirty="0" smtClean="0"/>
              <a:t>Option 3: Include all benefit reductions on the holistic balance sheet </a:t>
            </a:r>
            <a:endParaRPr lang="en-US" sz="2000" i="1" dirty="0" smtClean="0"/>
          </a:p>
          <a:p>
            <a:r>
              <a:rPr lang="en-US" sz="2000" dirty="0" smtClean="0">
                <a:cs typeface="Calibri"/>
              </a:rPr>
              <a:t>Is distinction between ex-ante and ex-post benefit cuts relevant? For member no difference in outcome and in PBS same expectation and scenarios no difference in communication</a:t>
            </a:r>
            <a:endParaRPr lang="nl-NL" sz="2000" dirty="0" smtClean="0"/>
          </a:p>
          <a:p>
            <a:endParaRPr lang="en-IE" dirty="0"/>
          </a:p>
        </p:txBody>
      </p:sp>
    </p:spTree>
    <p:extLst>
      <p:ext uri="{BB962C8B-B14F-4D97-AF65-F5344CB8AC3E}">
        <p14:creationId xmlns:p14="http://schemas.microsoft.com/office/powerpoint/2010/main" val="23067520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1143000"/>
          </a:xfrm>
        </p:spPr>
        <p:txBody>
          <a:bodyPr/>
          <a:lstStyle/>
          <a:p>
            <a:r>
              <a:rPr lang="en-IE" dirty="0" smtClean="0"/>
              <a:t>Contract boundaries</a:t>
            </a:r>
            <a:endParaRPr lang="en-IE" dirty="0"/>
          </a:p>
        </p:txBody>
      </p:sp>
      <p:sp>
        <p:nvSpPr>
          <p:cNvPr id="3" name="Content Placeholder 2"/>
          <p:cNvSpPr>
            <a:spLocks noGrp="1"/>
          </p:cNvSpPr>
          <p:nvPr>
            <p:ph idx="1"/>
          </p:nvPr>
        </p:nvSpPr>
        <p:spPr>
          <a:xfrm>
            <a:off x="251520" y="1556792"/>
            <a:ext cx="8712968" cy="4569371"/>
          </a:xfrm>
        </p:spPr>
        <p:txBody>
          <a:bodyPr>
            <a:noAutofit/>
          </a:bodyPr>
          <a:lstStyle/>
          <a:p>
            <a:pPr>
              <a:lnSpc>
                <a:spcPct val="95000"/>
              </a:lnSpc>
              <a:spcBef>
                <a:spcPct val="0"/>
              </a:spcBef>
              <a:buFontTx/>
              <a:buChar char="•"/>
            </a:pPr>
            <a:r>
              <a:rPr lang="en-GB" altLang="it-IT" sz="2000" b="1" dirty="0" smtClean="0"/>
              <a:t>Solvency II approach for insurance contracts</a:t>
            </a:r>
            <a:r>
              <a:rPr lang="en-GB" altLang="it-IT" sz="2000" dirty="0" smtClean="0"/>
              <a:t>.  </a:t>
            </a:r>
          </a:p>
          <a:p>
            <a:pPr lvl="2">
              <a:lnSpc>
                <a:spcPct val="95000"/>
              </a:lnSpc>
              <a:spcBef>
                <a:spcPct val="0"/>
              </a:spcBef>
              <a:buFontTx/>
              <a:buChar char="•"/>
            </a:pPr>
            <a:r>
              <a:rPr lang="en-GB" altLang="it-IT" sz="1800" dirty="0" smtClean="0"/>
              <a:t>Unilateral rights (or obligations) of an IORP to terminate the contract/agreement/promise or reject additional contributions to the contract/agreement/promise or modify the promise in a way that contributions fully reflect the risk is the basis for a definition of contract boundaries for IORPs. </a:t>
            </a:r>
          </a:p>
          <a:p>
            <a:pPr lvl="2">
              <a:lnSpc>
                <a:spcPct val="95000"/>
              </a:lnSpc>
              <a:spcBef>
                <a:spcPct val="0"/>
              </a:spcBef>
              <a:buFontTx/>
              <a:buChar char="•"/>
            </a:pPr>
            <a:r>
              <a:rPr lang="en-GB" altLang="it-IT" sz="1800" dirty="0" smtClean="0"/>
              <a:t>What if right is vested in sponsoring employer? 	</a:t>
            </a:r>
          </a:p>
          <a:p>
            <a:pPr lvl="1">
              <a:lnSpc>
                <a:spcPct val="95000"/>
              </a:lnSpc>
              <a:spcBef>
                <a:spcPct val="0"/>
              </a:spcBef>
              <a:buFontTx/>
              <a:buChar char="•"/>
            </a:pPr>
            <a:endParaRPr lang="en-GB" altLang="it-IT" sz="1800" dirty="0" smtClean="0"/>
          </a:p>
          <a:p>
            <a:pPr>
              <a:lnSpc>
                <a:spcPct val="95000"/>
              </a:lnSpc>
              <a:spcBef>
                <a:spcPct val="0"/>
              </a:spcBef>
              <a:buFontTx/>
              <a:buChar char="•"/>
            </a:pPr>
            <a:r>
              <a:rPr lang="en-GB" altLang="it-IT" sz="2000" dirty="0" smtClean="0"/>
              <a:t>For an IORP, contract boundaries are defined on accrual of </a:t>
            </a:r>
            <a:r>
              <a:rPr lang="en-GB" altLang="it-IT" sz="2000" b="1" dirty="0" smtClean="0"/>
              <a:t>future benefit entitlements </a:t>
            </a:r>
            <a:r>
              <a:rPr lang="en-GB" altLang="it-IT" sz="2000" dirty="0" smtClean="0"/>
              <a:t>rather than contributions or premiums</a:t>
            </a:r>
          </a:p>
          <a:p>
            <a:pPr lvl="1">
              <a:lnSpc>
                <a:spcPct val="95000"/>
              </a:lnSpc>
              <a:spcBef>
                <a:spcPct val="0"/>
              </a:spcBef>
              <a:buFontTx/>
              <a:buChar char="•"/>
            </a:pPr>
            <a:endParaRPr lang="en-GB" altLang="it-IT" sz="1800" dirty="0" smtClean="0"/>
          </a:p>
          <a:p>
            <a:pPr>
              <a:lnSpc>
                <a:spcPct val="95000"/>
              </a:lnSpc>
              <a:spcBef>
                <a:spcPct val="0"/>
              </a:spcBef>
              <a:buFontTx/>
              <a:buChar char="•"/>
            </a:pPr>
            <a:r>
              <a:rPr lang="en-GB" altLang="it-IT" sz="2000" b="1" dirty="0" smtClean="0"/>
              <a:t>Contributions</a:t>
            </a:r>
            <a:r>
              <a:rPr lang="en-GB" altLang="it-IT" sz="2000" dirty="0" smtClean="0"/>
              <a:t>. </a:t>
            </a:r>
          </a:p>
          <a:p>
            <a:pPr lvl="2">
              <a:lnSpc>
                <a:spcPct val="95000"/>
              </a:lnSpc>
              <a:spcBef>
                <a:spcPct val="0"/>
              </a:spcBef>
              <a:buFontTx/>
              <a:buChar char="•"/>
            </a:pPr>
            <a:r>
              <a:rPr lang="en-GB" altLang="it-IT" sz="1800" dirty="0" smtClean="0"/>
              <a:t>Incoming cash-flows (contributions) should be recognised in technical provisions if they are meant to finance the (accrual of) benefits. </a:t>
            </a:r>
          </a:p>
          <a:p>
            <a:pPr lvl="2">
              <a:lnSpc>
                <a:spcPct val="95000"/>
              </a:lnSpc>
              <a:spcBef>
                <a:spcPct val="0"/>
              </a:spcBef>
              <a:buFontTx/>
              <a:buChar char="•"/>
            </a:pPr>
            <a:r>
              <a:rPr lang="en-GB" altLang="it-IT" sz="1800" dirty="0" smtClean="0"/>
              <a:t>Incoming cash-flows whose amount is determined based on the funding position of the IORP and/or are not meant to directly finance the (accrual of) benefits should qualify as sponsor support and should not be recognised in technical provisions, but separately (for instance as an asset on the holistic balance sheet).</a:t>
            </a:r>
          </a:p>
          <a:p>
            <a:endParaRPr lang="en-IE" sz="2800" dirty="0"/>
          </a:p>
        </p:txBody>
      </p:sp>
    </p:spTree>
    <p:extLst>
      <p:ext uri="{BB962C8B-B14F-4D97-AF65-F5344CB8AC3E}">
        <p14:creationId xmlns:p14="http://schemas.microsoft.com/office/powerpoint/2010/main" val="12526367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1143000"/>
          </a:xfrm>
        </p:spPr>
        <p:txBody>
          <a:bodyPr/>
          <a:lstStyle/>
          <a:p>
            <a:r>
              <a:rPr lang="en-IE" dirty="0" smtClean="0"/>
              <a:t>Proposed action plan</a:t>
            </a:r>
            <a:endParaRPr lang="en-IE" dirty="0"/>
          </a:p>
        </p:txBody>
      </p:sp>
      <p:sp>
        <p:nvSpPr>
          <p:cNvPr id="3" name="Content Placeholder 2"/>
          <p:cNvSpPr>
            <a:spLocks noGrp="1"/>
          </p:cNvSpPr>
          <p:nvPr>
            <p:ph idx="1"/>
          </p:nvPr>
        </p:nvSpPr>
        <p:spPr>
          <a:xfrm>
            <a:off x="457200" y="1484784"/>
            <a:ext cx="8229600" cy="4641379"/>
          </a:xfrm>
        </p:spPr>
        <p:txBody>
          <a:bodyPr>
            <a:normAutofit fontScale="92500" lnSpcReduction="10000"/>
          </a:bodyPr>
          <a:lstStyle/>
          <a:p>
            <a:r>
              <a:rPr lang="en-IE" dirty="0" smtClean="0"/>
              <a:t>Initial discussion at OPSG today</a:t>
            </a:r>
          </a:p>
          <a:p>
            <a:r>
              <a:rPr lang="en-IE" dirty="0" smtClean="0"/>
              <a:t>Further consideration by subgroup</a:t>
            </a:r>
          </a:p>
          <a:p>
            <a:pPr lvl="1"/>
            <a:r>
              <a:rPr lang="en-IE" dirty="0" smtClean="0"/>
              <a:t>[Pre-meeting this morning]</a:t>
            </a:r>
          </a:p>
          <a:p>
            <a:pPr lvl="1"/>
            <a:r>
              <a:rPr lang="en-IE" dirty="0" smtClean="0"/>
              <a:t>Drafting of more detailed responses on issues/answers to questions (allocated to sub-group members)</a:t>
            </a:r>
          </a:p>
          <a:p>
            <a:pPr lvl="1"/>
            <a:r>
              <a:rPr lang="en-IE" dirty="0" smtClean="0"/>
              <a:t>Meeting /conference call in mid-November to consolidate into first draft for issue to OPSG</a:t>
            </a:r>
          </a:p>
          <a:p>
            <a:r>
              <a:rPr lang="en-IE" dirty="0" smtClean="0"/>
              <a:t>Discussion at OPSG on 26 November?</a:t>
            </a:r>
          </a:p>
          <a:p>
            <a:r>
              <a:rPr lang="en-IE" dirty="0" smtClean="0"/>
              <a:t>Further discussion/redraft by subgroup</a:t>
            </a:r>
          </a:p>
          <a:p>
            <a:r>
              <a:rPr lang="en-IE" dirty="0" smtClean="0"/>
              <a:t>Issue for further comment and then written approval in December </a:t>
            </a:r>
          </a:p>
          <a:p>
            <a:r>
              <a:rPr lang="en-IE" dirty="0" smtClean="0"/>
              <a:t>Submit response by 13 January 2015</a:t>
            </a:r>
          </a:p>
          <a:p>
            <a:pPr marL="457200" lvl="1" indent="0">
              <a:buNone/>
            </a:pPr>
            <a:endParaRPr lang="en-IE" dirty="0"/>
          </a:p>
        </p:txBody>
      </p:sp>
    </p:spTree>
    <p:extLst>
      <p:ext uri="{BB962C8B-B14F-4D97-AF65-F5344CB8AC3E}">
        <p14:creationId xmlns:p14="http://schemas.microsoft.com/office/powerpoint/2010/main" val="28413268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Solvency Sub Group</a:t>
            </a:r>
            <a:endParaRPr lang="en-IE" dirty="0"/>
          </a:p>
        </p:txBody>
      </p:sp>
      <p:sp>
        <p:nvSpPr>
          <p:cNvPr id="3" name="Content Placeholder 2"/>
          <p:cNvSpPr>
            <a:spLocks noGrp="1"/>
          </p:cNvSpPr>
          <p:nvPr>
            <p:ph idx="1"/>
          </p:nvPr>
        </p:nvSpPr>
        <p:spPr/>
        <p:txBody>
          <a:bodyPr>
            <a:normAutofit fontScale="92500" lnSpcReduction="10000"/>
          </a:bodyPr>
          <a:lstStyle/>
          <a:p>
            <a:r>
              <a:rPr lang="en-IE" dirty="0" smtClean="0"/>
              <a:t>Alberto Floreani</a:t>
            </a:r>
          </a:p>
          <a:p>
            <a:r>
              <a:rPr lang="en-IE" dirty="0" smtClean="0"/>
              <a:t>Ruth Goldman</a:t>
            </a:r>
          </a:p>
          <a:p>
            <a:r>
              <a:rPr lang="en-IE" dirty="0" smtClean="0"/>
              <a:t>Thomas Keller</a:t>
            </a:r>
          </a:p>
          <a:p>
            <a:r>
              <a:rPr lang="en-IE" dirty="0" smtClean="0"/>
              <a:t>Michaela Koller</a:t>
            </a:r>
          </a:p>
          <a:p>
            <a:r>
              <a:rPr lang="en-IE" dirty="0" smtClean="0"/>
              <a:t>Niels Kortleve</a:t>
            </a:r>
          </a:p>
          <a:p>
            <a:r>
              <a:rPr lang="en-IE" dirty="0" smtClean="0"/>
              <a:t>Joachim Schwind</a:t>
            </a:r>
          </a:p>
          <a:p>
            <a:r>
              <a:rPr lang="en-IE" dirty="0" smtClean="0"/>
              <a:t>Philip Shier (Lead)</a:t>
            </a:r>
          </a:p>
          <a:p>
            <a:r>
              <a:rPr lang="en-IE" dirty="0" smtClean="0"/>
              <a:t>Martine </a:t>
            </a:r>
            <a:r>
              <a:rPr lang="en-IE" dirty="0"/>
              <a:t>Van </a:t>
            </a:r>
            <a:r>
              <a:rPr lang="en-IE" dirty="0" smtClean="0"/>
              <a:t>Peer </a:t>
            </a:r>
          </a:p>
          <a:p>
            <a:r>
              <a:rPr lang="en-IE" dirty="0" smtClean="0"/>
              <a:t>Neil Walsh</a:t>
            </a:r>
          </a:p>
          <a:p>
            <a:r>
              <a:rPr lang="en-IE" dirty="0" smtClean="0"/>
              <a:t>Allan Whalley </a:t>
            </a:r>
          </a:p>
        </p:txBody>
      </p:sp>
    </p:spTree>
    <p:extLst>
      <p:ext uri="{BB962C8B-B14F-4D97-AF65-F5344CB8AC3E}">
        <p14:creationId xmlns:p14="http://schemas.microsoft.com/office/powerpoint/2010/main" val="31676198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Activity to date</a:t>
            </a:r>
            <a:endParaRPr lang="en-IE" dirty="0"/>
          </a:p>
        </p:txBody>
      </p:sp>
      <p:sp>
        <p:nvSpPr>
          <p:cNvPr id="3" name="Content Placeholder 2"/>
          <p:cNvSpPr>
            <a:spLocks noGrp="1"/>
          </p:cNvSpPr>
          <p:nvPr>
            <p:ph idx="1"/>
          </p:nvPr>
        </p:nvSpPr>
        <p:spPr/>
        <p:txBody>
          <a:bodyPr>
            <a:normAutofit/>
          </a:bodyPr>
          <a:lstStyle/>
          <a:p>
            <a:r>
              <a:rPr lang="en-IE" dirty="0" smtClean="0"/>
              <a:t>Received CONFIDENTIAL draft from EIOPA on 23 September : thank you</a:t>
            </a:r>
          </a:p>
          <a:p>
            <a:r>
              <a:rPr lang="en-IE" dirty="0" smtClean="0"/>
              <a:t>2 conference calls of sub group to discuss initial reaction and work plan</a:t>
            </a:r>
          </a:p>
          <a:p>
            <a:r>
              <a:rPr lang="en-IE" dirty="0" smtClean="0"/>
              <a:t>Slides prepared to aid discussion and serve as starting point for detailed consideration</a:t>
            </a:r>
          </a:p>
          <a:p>
            <a:r>
              <a:rPr lang="en-IE" dirty="0" smtClean="0"/>
              <a:t>Need to plan future activity to enable an OPSG response to be drafted, approved by OPSG and submitted by 13 January</a:t>
            </a:r>
            <a:endParaRPr lang="en-IE" dirty="0"/>
          </a:p>
        </p:txBody>
      </p:sp>
    </p:spTree>
    <p:extLst>
      <p:ext uri="{BB962C8B-B14F-4D97-AF65-F5344CB8AC3E}">
        <p14:creationId xmlns:p14="http://schemas.microsoft.com/office/powerpoint/2010/main" val="23871364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692696"/>
            <a:ext cx="8229600" cy="1143000"/>
          </a:xfrm>
        </p:spPr>
        <p:txBody>
          <a:bodyPr>
            <a:normAutofit fontScale="90000"/>
          </a:bodyPr>
          <a:lstStyle/>
          <a:p>
            <a:r>
              <a:rPr lang="en-IE" dirty="0" smtClean="0"/>
              <a:t>Previous OPSG comment on holistic balance sheet (HBS) </a:t>
            </a:r>
            <a:endParaRPr lang="en-IE" dirty="0"/>
          </a:p>
        </p:txBody>
      </p:sp>
      <p:sp>
        <p:nvSpPr>
          <p:cNvPr id="3" name="Content Placeholder 2"/>
          <p:cNvSpPr>
            <a:spLocks noGrp="1"/>
          </p:cNvSpPr>
          <p:nvPr>
            <p:ph idx="1"/>
          </p:nvPr>
        </p:nvSpPr>
        <p:spPr>
          <a:xfrm>
            <a:off x="467544" y="1844824"/>
            <a:ext cx="8229600" cy="4641379"/>
          </a:xfrm>
        </p:spPr>
        <p:txBody>
          <a:bodyPr>
            <a:noAutofit/>
          </a:bodyPr>
          <a:lstStyle/>
          <a:p>
            <a:r>
              <a:rPr lang="en-IE" sz="1800" dirty="0" smtClean="0"/>
              <a:t>Previous OPSG opinion on the Call for Advice, Technical Specifications for QIS, and the results of the QIS highlighted concerns :</a:t>
            </a:r>
          </a:p>
          <a:p>
            <a:pPr lvl="1"/>
            <a:r>
              <a:rPr lang="en-IE" sz="1800" dirty="0" smtClean="0"/>
              <a:t>“expressed doubts about the practicability of the approach”</a:t>
            </a:r>
          </a:p>
          <a:p>
            <a:pPr lvl="1"/>
            <a:r>
              <a:rPr lang="en-IE" sz="1800" dirty="0" smtClean="0"/>
              <a:t>“seems to offer possibilities to take the specific characteristics of IORPs into account, although it is very complex”</a:t>
            </a:r>
          </a:p>
          <a:p>
            <a:pPr lvl="1"/>
            <a:r>
              <a:rPr lang="en-IE" sz="1800" dirty="0" smtClean="0"/>
              <a:t>“QIS does not include very important elements of the prudential framework: like recovery periods, </a:t>
            </a:r>
            <a:r>
              <a:rPr lang="en-IE" sz="1800" dirty="0" err="1" smtClean="0"/>
              <a:t>tiering</a:t>
            </a:r>
            <a:r>
              <a:rPr lang="en-IE" sz="1800" dirty="0" smtClean="0"/>
              <a:t> of assets and liabilities and the required policy action if the IORP hits a supervisory trigger point, nor indeed the trigger points themselves”</a:t>
            </a:r>
          </a:p>
          <a:p>
            <a:pPr lvl="1"/>
            <a:r>
              <a:rPr lang="en-IE" sz="1800" dirty="0" smtClean="0"/>
              <a:t>“after the QIS, there are much more doubts if it will be possible to use the HBS  as a supervisory tool”</a:t>
            </a:r>
          </a:p>
          <a:p>
            <a:pPr lvl="1"/>
            <a:r>
              <a:rPr lang="en-IE" sz="1800" dirty="0" smtClean="0"/>
              <a:t>“OPSG suggested that alternatives to the HBS  could be considered not targeting full harmonisation but still using a holistic framework..[taking] into account the steering and adjustment mechanisms but [leaving] freedom to NSAs to calibrate the system with a view on the national practices” </a:t>
            </a:r>
          </a:p>
        </p:txBody>
      </p:sp>
    </p:spTree>
    <p:extLst>
      <p:ext uri="{BB962C8B-B14F-4D97-AF65-F5344CB8AC3E}">
        <p14:creationId xmlns:p14="http://schemas.microsoft.com/office/powerpoint/2010/main" val="8463424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Content (based on draft)</a:t>
            </a:r>
            <a:endParaRPr lang="en-IE" dirty="0"/>
          </a:p>
        </p:txBody>
      </p:sp>
      <p:sp>
        <p:nvSpPr>
          <p:cNvPr id="3" name="Content Placeholder 2"/>
          <p:cNvSpPr>
            <a:spLocks noGrp="1"/>
          </p:cNvSpPr>
          <p:nvPr>
            <p:ph idx="1"/>
          </p:nvPr>
        </p:nvSpPr>
        <p:spPr/>
        <p:txBody>
          <a:bodyPr>
            <a:normAutofit/>
          </a:bodyPr>
          <a:lstStyle/>
          <a:p>
            <a:r>
              <a:rPr lang="en-GB" dirty="0" smtClean="0"/>
              <a:t>Introduction </a:t>
            </a:r>
            <a:r>
              <a:rPr lang="en-GB" dirty="0" err="1" smtClean="0"/>
              <a:t>etc</a:t>
            </a:r>
            <a:r>
              <a:rPr lang="en-GB" dirty="0" smtClean="0"/>
              <a:t> (p 1-10)</a:t>
            </a:r>
          </a:p>
          <a:p>
            <a:r>
              <a:rPr lang="en-GB" dirty="0" smtClean="0"/>
              <a:t>contract </a:t>
            </a:r>
            <a:r>
              <a:rPr lang="en-GB" dirty="0"/>
              <a:t>boundaries (p 11-27</a:t>
            </a:r>
            <a:r>
              <a:rPr lang="en-GB" dirty="0" smtClean="0"/>
              <a:t>)  [Qs 1 - 23]</a:t>
            </a:r>
            <a:endParaRPr lang="en-IE" dirty="0"/>
          </a:p>
          <a:p>
            <a:r>
              <a:rPr lang="en-GB" dirty="0" smtClean="0"/>
              <a:t>discretionary </a:t>
            </a:r>
            <a:r>
              <a:rPr lang="en-GB" dirty="0"/>
              <a:t>benefits (p 27-37</a:t>
            </a:r>
            <a:r>
              <a:rPr lang="en-GB" dirty="0" smtClean="0"/>
              <a:t>)  [Qs 24 -34]</a:t>
            </a:r>
            <a:endParaRPr lang="en-IE" dirty="0"/>
          </a:p>
          <a:p>
            <a:r>
              <a:rPr lang="en-GB" dirty="0" smtClean="0"/>
              <a:t>benefit </a:t>
            </a:r>
            <a:r>
              <a:rPr lang="en-GB" dirty="0"/>
              <a:t>reductions (p37-39</a:t>
            </a:r>
            <a:r>
              <a:rPr lang="en-GB" dirty="0" smtClean="0"/>
              <a:t>)  [Q 35]</a:t>
            </a:r>
            <a:endParaRPr lang="en-IE" dirty="0"/>
          </a:p>
          <a:p>
            <a:r>
              <a:rPr lang="en-GB" b="1" dirty="0" smtClean="0">
                <a:solidFill>
                  <a:srgbClr val="FF0000"/>
                </a:solidFill>
              </a:rPr>
              <a:t>sponsor </a:t>
            </a:r>
            <a:r>
              <a:rPr lang="en-GB" b="1" dirty="0">
                <a:solidFill>
                  <a:srgbClr val="FF0000"/>
                </a:solidFill>
              </a:rPr>
              <a:t>support (p39-78</a:t>
            </a:r>
            <a:r>
              <a:rPr lang="en-GB" b="1" dirty="0" smtClean="0">
                <a:solidFill>
                  <a:srgbClr val="FF0000"/>
                </a:solidFill>
              </a:rPr>
              <a:t>) [Qs 36 - 68]</a:t>
            </a:r>
          </a:p>
          <a:p>
            <a:r>
              <a:rPr lang="en-GB" dirty="0" smtClean="0"/>
              <a:t>pension </a:t>
            </a:r>
            <a:r>
              <a:rPr lang="en-GB" dirty="0"/>
              <a:t>protection schemes (p79-81</a:t>
            </a:r>
            <a:r>
              <a:rPr lang="en-GB" dirty="0" smtClean="0"/>
              <a:t>) [Qs 69 -71]</a:t>
            </a:r>
            <a:endParaRPr lang="en-IE" dirty="0"/>
          </a:p>
          <a:p>
            <a:r>
              <a:rPr lang="en-GB" b="1" dirty="0" smtClean="0">
                <a:solidFill>
                  <a:srgbClr val="FF0000"/>
                </a:solidFill>
              </a:rPr>
              <a:t>supervisory </a:t>
            </a:r>
            <a:r>
              <a:rPr lang="en-GB" b="1" dirty="0">
                <a:solidFill>
                  <a:srgbClr val="FF0000"/>
                </a:solidFill>
              </a:rPr>
              <a:t>responses (p82-155</a:t>
            </a:r>
            <a:r>
              <a:rPr lang="en-GB" b="1" dirty="0" smtClean="0">
                <a:solidFill>
                  <a:srgbClr val="FF0000"/>
                </a:solidFill>
              </a:rPr>
              <a:t>) [Qs 72 – 110]</a:t>
            </a:r>
            <a:endParaRPr lang="en-IE" b="1" dirty="0">
              <a:solidFill>
                <a:srgbClr val="FF0000"/>
              </a:solidFill>
            </a:endParaRPr>
          </a:p>
          <a:p>
            <a:r>
              <a:rPr lang="en-IE" dirty="0" smtClean="0"/>
              <a:t>possible simplifications [Q 111]</a:t>
            </a:r>
            <a:endParaRPr lang="en-IE" dirty="0"/>
          </a:p>
        </p:txBody>
      </p:sp>
    </p:spTree>
    <p:extLst>
      <p:ext uri="{BB962C8B-B14F-4D97-AF65-F5344CB8AC3E}">
        <p14:creationId xmlns:p14="http://schemas.microsoft.com/office/powerpoint/2010/main" val="13773989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1143000"/>
          </a:xfrm>
        </p:spPr>
        <p:txBody>
          <a:bodyPr/>
          <a:lstStyle/>
          <a:p>
            <a:r>
              <a:rPr lang="en-IE" dirty="0" smtClean="0"/>
              <a:t>General reaction</a:t>
            </a:r>
            <a:endParaRPr lang="en-IE" dirty="0"/>
          </a:p>
        </p:txBody>
      </p:sp>
      <p:sp>
        <p:nvSpPr>
          <p:cNvPr id="3" name="Content Placeholder 2"/>
          <p:cNvSpPr>
            <a:spLocks noGrp="1"/>
          </p:cNvSpPr>
          <p:nvPr>
            <p:ph idx="1"/>
          </p:nvPr>
        </p:nvSpPr>
        <p:spPr>
          <a:xfrm>
            <a:off x="457200" y="1412776"/>
            <a:ext cx="8229600" cy="4713387"/>
          </a:xfrm>
        </p:spPr>
        <p:txBody>
          <a:bodyPr>
            <a:normAutofit fontScale="92500" lnSpcReduction="10000"/>
          </a:bodyPr>
          <a:lstStyle/>
          <a:p>
            <a:r>
              <a:rPr lang="en-IE" dirty="0" smtClean="0"/>
              <a:t>EIOPA own initiative work in response to concerns raised (by OPSG and others) about HBS in QIS.</a:t>
            </a:r>
          </a:p>
          <a:p>
            <a:r>
              <a:rPr lang="en-IE" dirty="0" smtClean="0"/>
              <a:t>Will the (new) Commission wish to continue to pursue the HBS approach? </a:t>
            </a:r>
          </a:p>
          <a:p>
            <a:r>
              <a:rPr lang="en-IE" dirty="0" smtClean="0"/>
              <a:t>We welcome the additional work which has been done and the discussion on some of the more difficult issues </a:t>
            </a:r>
          </a:p>
          <a:p>
            <a:r>
              <a:rPr lang="en-IE" dirty="0" smtClean="0"/>
              <a:t>Pleased to see detailed consideration of the use of the HBS including the broader approach (3.13) not conditional on “harmonisation” which provides 3 options for use of the HBS:</a:t>
            </a:r>
          </a:p>
          <a:p>
            <a:pPr lvl="1"/>
            <a:r>
              <a:rPr lang="en-IE" dirty="0" smtClean="0"/>
              <a:t>To set solvency capital requirements </a:t>
            </a:r>
          </a:p>
          <a:p>
            <a:pPr lvl="1"/>
            <a:r>
              <a:rPr lang="en-IE" dirty="0" smtClean="0"/>
              <a:t>To establish minimum technical provisions</a:t>
            </a:r>
          </a:p>
          <a:p>
            <a:pPr lvl="1"/>
            <a:r>
              <a:rPr lang="en-IE" dirty="0" smtClean="0"/>
              <a:t>To assess sustainability of the IORP (pillar 2 provisions)</a:t>
            </a:r>
          </a:p>
          <a:p>
            <a:pPr lvl="1"/>
            <a:endParaRPr lang="en-IE" dirty="0"/>
          </a:p>
          <a:p>
            <a:pPr lvl="1"/>
            <a:endParaRPr lang="en-IE" dirty="0" smtClean="0"/>
          </a:p>
          <a:p>
            <a:pPr lvl="1"/>
            <a:endParaRPr lang="en-IE" dirty="0"/>
          </a:p>
        </p:txBody>
      </p:sp>
    </p:spTree>
    <p:extLst>
      <p:ext uri="{BB962C8B-B14F-4D97-AF65-F5344CB8AC3E}">
        <p14:creationId xmlns:p14="http://schemas.microsoft.com/office/powerpoint/2010/main" val="6921191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Supervisory responses – use of HBS</a:t>
            </a:r>
            <a:endParaRPr lang="en-IE" dirty="0"/>
          </a:p>
        </p:txBody>
      </p:sp>
      <p:sp>
        <p:nvSpPr>
          <p:cNvPr id="3" name="Content Placeholder 2"/>
          <p:cNvSpPr>
            <a:spLocks noGrp="1"/>
          </p:cNvSpPr>
          <p:nvPr>
            <p:ph idx="1"/>
          </p:nvPr>
        </p:nvSpPr>
        <p:spPr/>
        <p:txBody>
          <a:bodyPr>
            <a:normAutofit fontScale="92500" lnSpcReduction="20000"/>
          </a:bodyPr>
          <a:lstStyle/>
          <a:p>
            <a:r>
              <a:rPr lang="en-IE" dirty="0" smtClean="0"/>
              <a:t>Helpful to see detail and examples</a:t>
            </a:r>
          </a:p>
          <a:p>
            <a:r>
              <a:rPr lang="en-IE" dirty="0"/>
              <a:t>C</a:t>
            </a:r>
            <a:r>
              <a:rPr lang="en-IE" dirty="0" smtClean="0"/>
              <a:t>onsideration of options for HBS</a:t>
            </a:r>
          </a:p>
          <a:p>
            <a:pPr lvl="1"/>
            <a:r>
              <a:rPr lang="en-IE" dirty="0" smtClean="0"/>
              <a:t>Include non-legally enforceable sponsor support?</a:t>
            </a:r>
          </a:p>
          <a:p>
            <a:pPr lvl="1"/>
            <a:r>
              <a:rPr lang="en-IE" dirty="0" smtClean="0"/>
              <a:t>Include pension protection schemes?</a:t>
            </a:r>
          </a:p>
          <a:p>
            <a:pPr lvl="1"/>
            <a:r>
              <a:rPr lang="en-IE" dirty="0" smtClean="0"/>
              <a:t>Include discretionary/mixed benefits?</a:t>
            </a:r>
          </a:p>
          <a:p>
            <a:pPr lvl="1"/>
            <a:r>
              <a:rPr lang="en-IE" dirty="0" smtClean="0"/>
              <a:t>Include benefit reductions?</a:t>
            </a:r>
          </a:p>
          <a:p>
            <a:pPr lvl="1"/>
            <a:r>
              <a:rPr lang="en-IE" dirty="0" smtClean="0"/>
              <a:t>Include off balance sheet items/surplus funds/subordinated loans?</a:t>
            </a:r>
          </a:p>
          <a:p>
            <a:r>
              <a:rPr lang="en-IE" dirty="0" smtClean="0"/>
              <a:t>Options for </a:t>
            </a:r>
            <a:r>
              <a:rPr lang="en-IE" dirty="0" err="1" smtClean="0"/>
              <a:t>tiering</a:t>
            </a:r>
            <a:r>
              <a:rPr lang="en-IE" dirty="0" smtClean="0"/>
              <a:t> of assets</a:t>
            </a:r>
          </a:p>
          <a:p>
            <a:r>
              <a:rPr lang="en-IE" dirty="0" smtClean="0"/>
              <a:t>Additional national requirements?</a:t>
            </a:r>
          </a:p>
          <a:p>
            <a:r>
              <a:rPr lang="en-IE" dirty="0" smtClean="0"/>
              <a:t>Recovery periods (technical provisions, SCR)</a:t>
            </a:r>
          </a:p>
          <a:p>
            <a:r>
              <a:rPr lang="en-IE" dirty="0" smtClean="0"/>
              <a:t>Transitional measures</a:t>
            </a:r>
          </a:p>
          <a:p>
            <a:endParaRPr lang="en-IE" dirty="0"/>
          </a:p>
        </p:txBody>
      </p:sp>
    </p:spTree>
    <p:extLst>
      <p:ext uri="{BB962C8B-B14F-4D97-AF65-F5344CB8AC3E}">
        <p14:creationId xmlns:p14="http://schemas.microsoft.com/office/powerpoint/2010/main" val="13989202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Initial comment on supervisory responses</a:t>
            </a:r>
            <a:endParaRPr lang="en-IE" dirty="0"/>
          </a:p>
        </p:txBody>
      </p:sp>
      <p:sp>
        <p:nvSpPr>
          <p:cNvPr id="3" name="Content Placeholder 2"/>
          <p:cNvSpPr>
            <a:spLocks noGrp="1"/>
          </p:cNvSpPr>
          <p:nvPr>
            <p:ph idx="1"/>
          </p:nvPr>
        </p:nvSpPr>
        <p:spPr/>
        <p:txBody>
          <a:bodyPr>
            <a:normAutofit fontScale="92500" lnSpcReduction="20000"/>
          </a:bodyPr>
          <a:lstStyle/>
          <a:p>
            <a:pPr lvl="0"/>
            <a:r>
              <a:rPr lang="en-US" dirty="0"/>
              <a:t>Concept of HBS requires inclusion of all steering instruments → no further instruments available for recovery (if too low funding) → recovery plan impossible because steering instruments are already included in HBS (section 5.2.5)</a:t>
            </a:r>
            <a:endParaRPr lang="en-IE" dirty="0"/>
          </a:p>
          <a:p>
            <a:pPr lvl="0"/>
            <a:r>
              <a:rPr lang="en-US" dirty="0"/>
              <a:t>If funding level &lt; SCR → no additional steering instruments are available (already included, see above) → no recovery possible → what is added value of SCR (except notion of too low funding)?</a:t>
            </a:r>
            <a:endParaRPr lang="en-IE" dirty="0"/>
          </a:p>
          <a:p>
            <a:pPr lvl="0"/>
            <a:r>
              <a:rPr lang="en-US" dirty="0"/>
              <a:t>If HBS has to be fully based on market value → inclusion of all elements that have market value logical → many options EIOPA proposes (partially) exclude some of these elements → exclusion only sensible when not marked-to-market?</a:t>
            </a:r>
            <a:endParaRPr lang="en-IE" dirty="0"/>
          </a:p>
          <a:p>
            <a:endParaRPr lang="en-IE" dirty="0"/>
          </a:p>
        </p:txBody>
      </p:sp>
    </p:spTree>
    <p:extLst>
      <p:ext uri="{BB962C8B-B14F-4D97-AF65-F5344CB8AC3E}">
        <p14:creationId xmlns:p14="http://schemas.microsoft.com/office/powerpoint/2010/main" val="3260894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1824"/>
            <a:ext cx="8229600" cy="1143000"/>
          </a:xfrm>
        </p:spPr>
        <p:txBody>
          <a:bodyPr>
            <a:normAutofit fontScale="90000"/>
          </a:bodyPr>
          <a:lstStyle/>
          <a:p>
            <a:r>
              <a:rPr lang="en-IE" dirty="0" smtClean="0"/>
              <a:t>(Legally enforceable) sponsor support</a:t>
            </a:r>
            <a:endParaRPr lang="en-IE" dirty="0"/>
          </a:p>
        </p:txBody>
      </p:sp>
      <p:sp>
        <p:nvSpPr>
          <p:cNvPr id="3" name="Content Placeholder 2"/>
          <p:cNvSpPr>
            <a:spLocks noGrp="1"/>
          </p:cNvSpPr>
          <p:nvPr>
            <p:ph idx="1"/>
          </p:nvPr>
        </p:nvSpPr>
        <p:spPr>
          <a:xfrm>
            <a:off x="467544" y="1844824"/>
            <a:ext cx="8229600" cy="4713387"/>
          </a:xfrm>
        </p:spPr>
        <p:txBody>
          <a:bodyPr>
            <a:normAutofit fontScale="77500" lnSpcReduction="20000"/>
          </a:bodyPr>
          <a:lstStyle/>
          <a:p>
            <a:r>
              <a:rPr lang="en-IE" dirty="0" smtClean="0"/>
              <a:t>Recognise complexity</a:t>
            </a:r>
          </a:p>
          <a:p>
            <a:pPr lvl="1"/>
            <a:r>
              <a:rPr lang="en-IE" dirty="0" smtClean="0"/>
              <a:t>Difficulty getting data</a:t>
            </a:r>
          </a:p>
          <a:p>
            <a:pPr lvl="1"/>
            <a:r>
              <a:rPr lang="en-IE" dirty="0" smtClean="0"/>
              <a:t>Arbitrary assumptions?</a:t>
            </a:r>
          </a:p>
          <a:p>
            <a:pPr lvl="1"/>
            <a:r>
              <a:rPr lang="en-IE" dirty="0" smtClean="0"/>
              <a:t>Multi-employer IORPs and multi-IORP employers</a:t>
            </a:r>
          </a:p>
          <a:p>
            <a:r>
              <a:rPr lang="en-IE" dirty="0" smtClean="0"/>
              <a:t>“EIOPA recognises that it may not be possible to devise a one-size-fits-all methodology”</a:t>
            </a:r>
          </a:p>
          <a:p>
            <a:r>
              <a:rPr lang="en-IE" dirty="0" smtClean="0"/>
              <a:t>“EIOPA therefore supports an EU wide principle based approach to the valuation of sponsor support”</a:t>
            </a:r>
          </a:p>
          <a:p>
            <a:r>
              <a:rPr lang="en-IE" dirty="0" smtClean="0"/>
              <a:t>“The valuation of sponsor support should be market consistent.   The specifics of the calculation should then be left to members states, NSAs or IORPs to implement as appropriate to their own circumstances”</a:t>
            </a:r>
          </a:p>
          <a:p>
            <a:r>
              <a:rPr lang="en-IE" dirty="0" smtClean="0"/>
              <a:t>“EIOPA recommends a proportionality principle”</a:t>
            </a:r>
          </a:p>
          <a:p>
            <a:r>
              <a:rPr lang="en-IE" dirty="0" smtClean="0"/>
              <a:t>Comment: Legally enforceable may be theoretical if not actually enforceable e.g. </a:t>
            </a:r>
            <a:r>
              <a:rPr lang="en-GB" dirty="0" smtClean="0"/>
              <a:t>how </a:t>
            </a:r>
            <a:r>
              <a:rPr lang="en-GB" dirty="0"/>
              <a:t>much is recoverable in the first </a:t>
            </a:r>
            <a:r>
              <a:rPr lang="en-GB" dirty="0" smtClean="0"/>
              <a:t>place, secured </a:t>
            </a:r>
            <a:r>
              <a:rPr lang="en-GB" dirty="0"/>
              <a:t>v unsecured </a:t>
            </a:r>
            <a:r>
              <a:rPr lang="en-GB" dirty="0" smtClean="0"/>
              <a:t>support, assuming </a:t>
            </a:r>
            <a:r>
              <a:rPr lang="en-GB" dirty="0"/>
              <a:t>unsecured </a:t>
            </a:r>
            <a:r>
              <a:rPr lang="en-GB" dirty="0" smtClean="0"/>
              <a:t>creditor where </a:t>
            </a:r>
            <a:r>
              <a:rPr lang="en-GB" dirty="0"/>
              <a:t>pension fund sits in priorities ( if </a:t>
            </a:r>
            <a:r>
              <a:rPr lang="en-GB" dirty="0" smtClean="0"/>
              <a:t>anywhere), enforceability </a:t>
            </a:r>
            <a:r>
              <a:rPr lang="en-GB" dirty="0"/>
              <a:t>across </a:t>
            </a:r>
            <a:r>
              <a:rPr lang="en-GB" dirty="0" smtClean="0"/>
              <a:t>jurisdictions…</a:t>
            </a:r>
            <a:endParaRPr lang="en-IE" dirty="0"/>
          </a:p>
        </p:txBody>
      </p:sp>
    </p:spTree>
    <p:extLst>
      <p:ext uri="{BB962C8B-B14F-4D97-AF65-F5344CB8AC3E}">
        <p14:creationId xmlns:p14="http://schemas.microsoft.com/office/powerpoint/2010/main" val="291484279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Publication Document" ma:contentTypeID="0x010100F025371A0D5F1846930DBA2C9EDAF56600AFC9069F21C440458F2314C115976576" ma:contentTypeVersion="11" ma:contentTypeDescription="Create a new document." ma:contentTypeScope="" ma:versionID="6e209b6a576250e7fc5b8ecf72f2839e">
  <xsd:schema xmlns:xsd="http://www.w3.org/2001/XMLSchema" xmlns:xs="http://www.w3.org/2001/XMLSchema" xmlns:p="http://schemas.microsoft.com/office/2006/metadata/properties" xmlns:ns1="http://schemas.microsoft.com/sharepoint/v3" xmlns:ns2="ab8f74c7-0748-4175-b0a7-798791edd7a4" xmlns:ns3="46cf5d05-017c-4f03-b1f6-893edf8c1825" xmlns:ns4="2b395ac2-8163-4b1c-b2c0-fcf6a8d6604b" targetNamespace="http://schemas.microsoft.com/office/2006/metadata/properties" ma:root="true" ma:fieldsID="fbf1aeb962f0084c7fe7eb88515c8747" ns1:_="" ns2:_="" ns3:_="" ns4:_="">
    <xsd:import namespace="http://schemas.microsoft.com/sharepoint/v3"/>
    <xsd:import namespace="ab8f74c7-0748-4175-b0a7-798791edd7a4"/>
    <xsd:import namespace="46cf5d05-017c-4f03-b1f6-893edf8c1825"/>
    <xsd:import namespace="2b395ac2-8163-4b1c-b2c0-fcf6a8d6604b"/>
    <xsd:element name="properties">
      <xsd:complexType>
        <xsd:sequence>
          <xsd:element name="documentManagement">
            <xsd:complexType>
              <xsd:all>
                <xsd:element ref="ns2:TaxCatchAll" minOccurs="0"/>
                <xsd:element ref="ns2:TaxCatchAllLabel" minOccurs="0"/>
                <xsd:element ref="ns3:m4e5b9a57ee34142859f8aa69e31e7bd" minOccurs="0"/>
                <xsd:element ref="ns3:e3b8259dbd224628b8b94cebb83fde6b" minOccurs="0"/>
                <xsd:element ref="ns3:b687f5c370784be381b55f490b18f6b4" minOccurs="0"/>
                <xsd:element ref="ns4:Publication_x0020_Date" minOccurs="0"/>
                <xsd:element ref="ns1:StartDate" minOccurs="0"/>
                <xsd:element ref="ns3:SharedWithUsers" minOccurs="0"/>
                <xsd:element ref="ns2:bc77dcd2bf4f4077b5153d8986ab7c79" minOccurs="0"/>
                <xsd:element ref="ns2:m303bdcee8174b2eb036ac305aa5a282"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StartDate" ma:index="17" nillable="true" ma:displayName="Start Date" ma:default="[today]" ma:format="DateTime" ma:internalName="Start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ab8f74c7-0748-4175-b0a7-798791edd7a4" elementFormDefault="qualified">
    <xsd:import namespace="http://schemas.microsoft.com/office/2006/documentManagement/types"/>
    <xsd:import namespace="http://schemas.microsoft.com/office/infopath/2007/PartnerControls"/>
    <xsd:element name="TaxCatchAll" ma:index="8" nillable="true" ma:displayName="Taxonomy Catch All Column" ma:hidden="true" ma:list="{df6c9081-745a-4c96-a42a-40c5dedd0e67}" ma:internalName="TaxCatchAll" ma:showField="CatchAllData" ma:web="46cf5d05-017c-4f03-b1f6-893edf8c1825">
      <xsd:complexType>
        <xsd:complexContent>
          <xsd:extension base="dms:MultiChoiceLookup">
            <xsd:sequence>
              <xsd:element name="Value" type="dms:Lookup" maxOccurs="unbounded" minOccurs="0" nillable="true"/>
            </xsd:sequence>
          </xsd:extension>
        </xsd:complexContent>
      </xsd:complexType>
    </xsd:element>
    <xsd:element name="TaxCatchAllLabel" ma:index="9" nillable="true" ma:displayName="Taxonomy Catch All Column1" ma:hidden="true" ma:list="{df6c9081-745a-4c96-a42a-40c5dedd0e67}" ma:internalName="TaxCatchAllLabel" ma:readOnly="true" ma:showField="CatchAllDataLabel" ma:web="46cf5d05-017c-4f03-b1f6-893edf8c1825">
      <xsd:complexType>
        <xsd:complexContent>
          <xsd:extension base="dms:MultiChoiceLookup">
            <xsd:sequence>
              <xsd:element name="Value" type="dms:Lookup" maxOccurs="unbounded" minOccurs="0" nillable="true"/>
            </xsd:sequence>
          </xsd:extension>
        </xsd:complexContent>
      </xsd:complexType>
    </xsd:element>
    <xsd:element name="bc77dcd2bf4f4077b5153d8986ab7c79" ma:index="20" nillable="true" ma:taxonomy="true" ma:internalName="bc77dcd2bf4f4077b5153d8986ab7c79" ma:taxonomyFieldName="ERISDocumentType" ma:displayName="Document Type" ma:default="" ma:fieldId="{bc77dcd2-bf4f-4077-b515-3d8986ab7c79}" ma:sspId="2b1776d1-ae3b-49f8-a97b-1474fa7fa346" ma:termSetId="8291263e-1670-46c0-b090-f3efb02d9c12" ma:anchorId="00000000-0000-0000-0000-000000000000" ma:open="false" ma:isKeyword="false">
      <xsd:complexType>
        <xsd:sequence>
          <xsd:element ref="pc:Terms" minOccurs="0" maxOccurs="1"/>
        </xsd:sequence>
      </xsd:complexType>
    </xsd:element>
    <xsd:element name="m303bdcee8174b2eb036ac305aa5a282" ma:index="22" nillable="true" ma:taxonomy="true" ma:internalName="m303bdcee8174b2eb036ac305aa5a282" ma:taxonomyFieldName="ERISKeywords" ma:displayName="Tags and Keywords" ma:default="" ma:fieldId="{6303bdce-e817-4b2e-b036-ac305aa5a282}" ma:taxonomyMulti="true" ma:sspId="2b1776d1-ae3b-49f8-a97b-1474fa7fa346" ma:termSetId="041e8d27-50b6-44df-be8e-d4aba88ea6ef"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46cf5d05-017c-4f03-b1f6-893edf8c1825" elementFormDefault="qualified">
    <xsd:import namespace="http://schemas.microsoft.com/office/2006/documentManagement/types"/>
    <xsd:import namespace="http://schemas.microsoft.com/office/infopath/2007/PartnerControls"/>
    <xsd:element name="m4e5b9a57ee34142859f8aa69e31e7bd" ma:index="10" nillable="true" ma:displayName="Document Type_0" ma:hidden="true" ma:internalName="m4e5b9a57ee34142859f8aa69e31e7bd">
      <xsd:simpleType>
        <xsd:restriction base="dms:Note"/>
      </xsd:simpleType>
    </xsd:element>
    <xsd:element name="e3b8259dbd224628b8b94cebb83fde6b" ma:index="12" nillable="true" ma:displayName="Document Topic_0" ma:hidden="true" ma:internalName="e3b8259dbd224628b8b94cebb83fde6b">
      <xsd:simpleType>
        <xsd:restriction base="dms:Note"/>
      </xsd:simpleType>
    </xsd:element>
    <xsd:element name="b687f5c370784be381b55f490b18f6b4" ma:index="14" nillable="true" ma:displayName="Involved Party_0" ma:hidden="true" ma:internalName="b687f5c370784be381b55f490b18f6b4">
      <xsd:simpleType>
        <xsd:restriction base="dms:Note"/>
      </xsd:simple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b395ac2-8163-4b1c-b2c0-fcf6a8d6604b" elementFormDefault="qualified">
    <xsd:import namespace="http://schemas.microsoft.com/office/2006/documentManagement/types"/>
    <xsd:import namespace="http://schemas.microsoft.com/office/infopath/2007/PartnerControls"/>
    <xsd:element name="Publication_x0020_Date" ma:index="16" nillable="true" ma:displayName="Publication Date" ma:format="DateOnly" ma:internalName="Publication_x0020_Dat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cation_x0020_Date xmlns="2b395ac2-8163-4b1c-b2c0-fcf6a8d6604b">2014-10-14T22:00:00+00:00</Publication_x0020_Date>
    <b687f5c370784be381b55f490b18f6b4 xmlns="46cf5d05-017c-4f03-b1f6-893edf8c1825" xsi:nil="true"/>
    <e3b8259dbd224628b8b94cebb83fde6b xmlns="46cf5d05-017c-4f03-b1f6-893edf8c1825" xsi:nil="true"/>
    <m4e5b9a57ee34142859f8aa69e31e7bd xmlns="46cf5d05-017c-4f03-b1f6-893edf8c1825" xsi:nil="true"/>
    <StartDate xmlns="http://schemas.microsoft.com/sharepoint/v3">2015-02-19T08:42:45+00:00</StartDate>
    <TaxCatchAll xmlns="ab8f74c7-0748-4175-b0a7-798791edd7a4">
      <Value>41</Value>
    </TaxCatchAll>
    <m303bdcee8174b2eb036ac305aa5a282 xmlns="ab8f74c7-0748-4175-b0a7-798791edd7a4">
      <Terms xmlns="http://schemas.microsoft.com/office/infopath/2007/PartnerControls"/>
    </m303bdcee8174b2eb036ac305aa5a282>
    <bc77dcd2bf4f4077b5153d8986ab7c79 xmlns="ab8f74c7-0748-4175-b0a7-798791edd7a4">
      <Terms xmlns="http://schemas.microsoft.com/office/infopath/2007/PartnerControls"/>
    </bc77dcd2bf4f4077b5153d8986ab7c79>
  </documentManagement>
</p:properties>
</file>

<file path=customXml/item4.xml><?xml version="1.0" encoding="utf-8"?>
<?mso-contentType ?>
<SharedContentType xmlns="Microsoft.SharePoint.Taxonomy.ContentTypeSync" SourceId="2b1776d1-ae3b-49f8-a97b-1474fa7fa346" ContentTypeId="0x0101" PreviousValue="false"/>
</file>

<file path=customXml/itemProps1.xml><?xml version="1.0" encoding="utf-8"?>
<ds:datastoreItem xmlns:ds="http://schemas.openxmlformats.org/officeDocument/2006/customXml" ds:itemID="{2204ADEA-0F3C-415E-B280-38234A094504}"/>
</file>

<file path=customXml/itemProps2.xml><?xml version="1.0" encoding="utf-8"?>
<ds:datastoreItem xmlns:ds="http://schemas.openxmlformats.org/officeDocument/2006/customXml" ds:itemID="{68BCCFF4-0B53-4C41-8B6D-73E212102DB8}"/>
</file>

<file path=customXml/itemProps3.xml><?xml version="1.0" encoding="utf-8"?>
<ds:datastoreItem xmlns:ds="http://schemas.openxmlformats.org/officeDocument/2006/customXml" ds:itemID="{F0557DC1-19E7-41D5-9FD9-495C5DF31FF4}"/>
</file>

<file path=customXml/itemProps4.xml><?xml version="1.0" encoding="utf-8"?>
<ds:datastoreItem xmlns:ds="http://schemas.openxmlformats.org/officeDocument/2006/customXml" ds:itemID="{C71364C9-BBB6-4B46-892F-BE3F1F43FD38}"/>
</file>

<file path=docProps/app.xml><?xml version="1.0" encoding="utf-8"?>
<Properties xmlns="http://schemas.openxmlformats.org/officeDocument/2006/extended-properties" xmlns:vt="http://schemas.openxmlformats.org/officeDocument/2006/docPropsVTypes">
  <Template>Flow</Template>
  <TotalTime>167</TotalTime>
  <Words>1350</Words>
  <Application>Microsoft Office PowerPoint</Application>
  <PresentationFormat>On-screen Show (4:3)</PresentationFormat>
  <Paragraphs>137</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Flow</vt:lpstr>
      <vt:lpstr>Consultation Paper on Further Work on Solvency of IORPs</vt:lpstr>
      <vt:lpstr>Solvency Sub Group</vt:lpstr>
      <vt:lpstr>Activity to date</vt:lpstr>
      <vt:lpstr>Previous OPSG comment on holistic balance sheet (HBS) </vt:lpstr>
      <vt:lpstr>Content (based on draft)</vt:lpstr>
      <vt:lpstr>General reaction</vt:lpstr>
      <vt:lpstr>Supervisory responses – use of HBS</vt:lpstr>
      <vt:lpstr>Initial comment on supervisory responses</vt:lpstr>
      <vt:lpstr>(Legally enforceable) sponsor support</vt:lpstr>
      <vt:lpstr>Initial comment on proportionality</vt:lpstr>
      <vt:lpstr>Modelling approaches</vt:lpstr>
      <vt:lpstr>Other issues discussed</vt:lpstr>
      <vt:lpstr>OPSG response </vt:lpstr>
      <vt:lpstr>Benefit reductions</vt:lpstr>
      <vt:lpstr>Contract boundaries</vt:lpstr>
      <vt:lpstr>Proposed action plan</vt:lpstr>
    </vt:vector>
  </TitlesOfParts>
  <Company>Aon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OPSG on Consultation Paper on Further Work on Solvency of IORPs</dc:title>
  <dc:creator>Philip Shier (ah35413)</dc:creator>
  <cp:lastModifiedBy>Murariu, Simona</cp:lastModifiedBy>
  <cp:revision>21</cp:revision>
  <cp:lastPrinted>2014-10-13T17:31:19Z</cp:lastPrinted>
  <dcterms:created xsi:type="dcterms:W3CDTF">2014-10-13T06:41:42Z</dcterms:created>
  <dcterms:modified xsi:type="dcterms:W3CDTF">2014-10-15T08:24:45Z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475065538</vt:i4>
  </property>
  <property fmtid="{D5CDD505-2E9C-101B-9397-08002B2CF9AE}" pid="4" name="_EmailSubject">
    <vt:lpwstr>kind request: website update OPSG / meeting of 15 October</vt:lpwstr>
  </property>
  <property fmtid="{D5CDD505-2E9C-101B-9397-08002B2CF9AE}" pid="5" name="_AuthorEmail">
    <vt:lpwstr>Simona.Murariu@eiopa.europa.eu</vt:lpwstr>
  </property>
  <property fmtid="{D5CDD505-2E9C-101B-9397-08002B2CF9AE}" pid="6" name="_AuthorEmailDisplayName">
    <vt:lpwstr>Simona Murariu</vt:lpwstr>
  </property>
  <property fmtid="{D5CDD505-2E9C-101B-9397-08002B2CF9AE}" pid="7" name="ContentTypeId">
    <vt:lpwstr>0x010100F025371A0D5F1846930DBA2C9EDAF56600AFC9069F21C440458F2314C115976576</vt:lpwstr>
  </property>
  <property fmtid="{D5CDD505-2E9C-101B-9397-08002B2CF9AE}" pid="8" name="Involved Party">
    <vt:lpwstr/>
  </property>
  <property fmtid="{D5CDD505-2E9C-101B-9397-08002B2CF9AE}" pid="9" name="lf7ec453acb346f5b4feea7d032d6f2c">
    <vt:lpwstr>Meetings|15a17da5-e312-47ac-b9f9-853188e9bb31</vt:lpwstr>
  </property>
  <property fmtid="{D5CDD505-2E9C-101B-9397-08002B2CF9AE}" pid="10" name="m4764fd034b84a6e893e168ee26c887c">
    <vt:lpwstr/>
  </property>
  <property fmtid="{D5CDD505-2E9C-101B-9397-08002B2CF9AE}" pid="11" name="Document Topic">
    <vt:lpwstr/>
  </property>
  <property fmtid="{D5CDD505-2E9C-101B-9397-08002B2CF9AE}" pid="12" name="Document Type">
    <vt:lpwstr>41;#Meetings|15a17da5-e312-47ac-b9f9-853188e9bb31</vt:lpwstr>
  </property>
  <property fmtid="{D5CDD505-2E9C-101B-9397-08002B2CF9AE}" pid="13" name="obb4efe42ba0440ebcc21f478af52bc7">
    <vt:lpwstr/>
  </property>
</Properties>
</file>