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.xml" ContentType="application/vnd.openxmlformats-officedocument.presentationml.slide+xml"/>
  <Override PartName="/ppt/slides/slide9.xml" ContentType="application/vnd.openxmlformats-officedocument.presentationml.slide+xml"/>
  <Override PartName="/ppt/slides/slide8.xml" ContentType="application/vnd.openxmlformats-officedocument.presentationml.slide+xml"/>
  <Override PartName="/ppt/slides/slide7.xml" ContentType="application/vnd.openxmlformats-officedocument.presentationml.slide+xml"/>
  <Override PartName="/ppt/slides/slide6.xml" ContentType="application/vnd.openxmlformats-officedocument.presentationml.slide+xml"/>
  <Override PartName="/ppt/slides/slide10.xml" ContentType="application/vnd.openxmlformats-officedocument.presentationml.slide+xml"/>
  <Override PartName="/ppt/slides/slide4.xml" ContentType="application/vnd.openxmlformats-officedocument.presentationml.slide+xml"/>
  <Override PartName="/ppt/slides/slide2.xml" ContentType="application/vnd.openxmlformats-officedocument.presentationml.slide+xml"/>
  <Override PartName="/ppt/slides/slide5.xml" ContentType="application/vnd.openxmlformats-officedocument.presentationml.slide+xml"/>
  <Override PartName="/ppt/slides/slide3.xml" ContentType="application/vnd.openxmlformats-officedocument.presentationml.slide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Layouts/slideLayout5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1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9.xml" ContentType="application/vnd.openxmlformats-officedocument.presentationml.slideLayout+xml"/>
  <Override PartName="/ppt/notesSlides/notesSlide1.xml" ContentType="application/vnd.openxmlformats-officedocument.presentationml.notesSlide+xml"/>
  <Override PartName="/ppt/notesMasters/notesMaster1.xml" ContentType="application/vnd.openxmlformats-officedocument.presentationml.notesMaster+xml"/>
  <Override PartName="/ppt/theme/theme1.xml" ContentType="application/vnd.openxmlformats-officedocument.theme+xml"/>
  <Override PartName="/ppt/theme/theme2.xml" ContentType="application/vnd.openxmlformats-officedocument.theme+xml"/>
  <Override PartName="/ppt/viewProps.xml" ContentType="application/vnd.openxmlformats-officedocument.presentationml.viewProps+xml"/>
  <Override PartName="/ppt/presProps.xml" ContentType="application/vnd.openxmlformats-officedocument.presentationml.presProps+xml"/>
  <Override PartName="/ppt/tableStyles.xml" ContentType="application/vnd.openxmlformats-officedocument.presentationml.tableStyles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  <Override PartName="/customXml/itemProps2.xml" ContentType="application/vnd.openxmlformats-officedocument.customXmlProperties+xml"/>
  <Override PartName="/customXml/itemProps1.xml" ContentType="application/vnd.openxmlformats-officedocument.customXmlProperties+xml"/>
  <Override PartName="/customXml/itemProps3.xml" ContentType="application/vnd.openxmlformats-officedocument.customXmlProperties+xml"/>
  <Override PartName="/customXml/itemProps4.xml" ContentType="application/vnd.openxmlformats-officedocument.customXml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notesMasterIdLst>
    <p:notesMasterId r:id="rId12"/>
  </p:notesMasterIdLst>
  <p:sldIdLst>
    <p:sldId id="259" r:id="rId2"/>
    <p:sldId id="268" r:id="rId3"/>
    <p:sldId id="263" r:id="rId4"/>
    <p:sldId id="266" r:id="rId5"/>
    <p:sldId id="264" r:id="rId6"/>
    <p:sldId id="265" r:id="rId7"/>
    <p:sldId id="267" r:id="rId8"/>
    <p:sldId id="269" r:id="rId9"/>
    <p:sldId id="257" r:id="rId10"/>
    <p:sldId id="258" r:id="rId1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107" d="100"/>
          <a:sy n="107" d="100"/>
        </p:scale>
        <p:origin x="-426" y="-84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18" Type="http://schemas.openxmlformats.org/officeDocument/2006/relationships/customXml" Target="../customXml/item2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notesMaster" Target="notesMasters/notesMaster1.xml"/><Relationship Id="rId17" Type="http://schemas.openxmlformats.org/officeDocument/2006/relationships/customXml" Target="../customXml/item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20" Type="http://schemas.openxmlformats.org/officeDocument/2006/relationships/customXml" Target="../customXml/item4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customXml" Target="../customXml/item3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B90E6AE2-3EC5-451B-B658-070EC7BE1D32}" type="datetimeFigureOut">
              <a:rPr lang="en-GB" smtClean="0"/>
              <a:t>13/10/2014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05E4685-1124-49B5-A491-224B0D1B476E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442464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9pPr>
          </a:lstStyle>
          <a:p>
            <a:fld id="{624DEB70-18CF-4797-B985-A6420A2CCD80}" type="slidenum">
              <a:rPr lang="de-DE" sz="1200" smtClean="0"/>
              <a:pPr/>
              <a:t>1</a:t>
            </a:fld>
            <a:endParaRPr lang="de-DE" sz="1200" smtClean="0"/>
          </a:p>
        </p:txBody>
      </p:sp>
      <p:sp>
        <p:nvSpPr>
          <p:cNvPr id="112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26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MS PGothic" pitchFamily="34" charset="-128"/>
              </a:defRPr>
            </a:lvl9pPr>
          </a:lstStyle>
          <a:p>
            <a:fld id="{624DEB70-18CF-4797-B985-A6420A2CCD80}" type="slidenum">
              <a:rPr lang="de-DE" sz="1200" smtClean="0">
                <a:solidFill>
                  <a:prstClr val="black"/>
                </a:solidFill>
              </a:rPr>
              <a:pPr/>
              <a:t>9</a:t>
            </a:fld>
            <a:endParaRPr lang="de-DE" sz="1200" smtClean="0">
              <a:solidFill>
                <a:prstClr val="black"/>
              </a:solidFill>
            </a:endParaRPr>
          </a:p>
        </p:txBody>
      </p:sp>
      <p:sp>
        <p:nvSpPr>
          <p:cNvPr id="112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11268" name="Rectangle 3"/>
          <p:cNvSpPr>
            <a:spLocks noGrp="1" noChangeArrowheads="1"/>
          </p:cNvSpPr>
          <p:nvPr>
            <p:ph type="body" idx="1"/>
          </p:nvPr>
        </p:nvSpPr>
        <p:spPr>
          <a:noFill/>
        </p:spPr>
        <p:txBody>
          <a:bodyPr/>
          <a:lstStyle/>
          <a:p>
            <a:pPr eaLnBrk="1" hangingPunct="1"/>
            <a:endParaRPr lang="en-US" dirty="0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2" descr="eiopa_PLATFORM_Segment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72575" cy="68722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Line 7"/>
          <p:cNvSpPr>
            <a:spLocks noChangeShapeType="1"/>
          </p:cNvSpPr>
          <p:nvPr/>
        </p:nvSpPr>
        <p:spPr bwMode="auto">
          <a:xfrm>
            <a:off x="304800" y="6324600"/>
            <a:ext cx="8077200" cy="0"/>
          </a:xfrm>
          <a:prstGeom prst="line">
            <a:avLst/>
          </a:prstGeom>
          <a:noFill/>
          <a:ln w="12700">
            <a:solidFill>
              <a:schemeClr val="bg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endParaRPr lang="en-GB" sz="2400" dirty="0">
              <a:solidFill>
                <a:srgbClr val="000000"/>
              </a:solidFill>
              <a:latin typeface="Arial" charset="0"/>
            </a:endParaRPr>
          </a:p>
        </p:txBody>
      </p:sp>
      <p:pic>
        <p:nvPicPr>
          <p:cNvPr id="6" name="Picture 9" descr="eiopa_RGB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03950" y="-4763"/>
            <a:ext cx="2635250" cy="1833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099" name="Rectangle 3"/>
          <p:cNvSpPr>
            <a:spLocks noGrp="1" noChangeArrowheads="1"/>
          </p:cNvSpPr>
          <p:nvPr>
            <p:ph type="ctrTitle"/>
          </p:nvPr>
        </p:nvSpPr>
        <p:spPr>
          <a:xfrm>
            <a:off x="304800" y="3124200"/>
            <a:ext cx="6400800" cy="1143000"/>
          </a:xfrm>
        </p:spPr>
        <p:txBody>
          <a:bodyPr/>
          <a:lstStyle>
            <a:lvl1pPr>
              <a:defRPr/>
            </a:lvl1pPr>
          </a:lstStyle>
          <a:p>
            <a:pPr lvl="0"/>
            <a:r>
              <a:rPr lang="en-US" noProof="0" smtClean="0"/>
              <a:t>Click to edit Master title style</a:t>
            </a:r>
            <a:endParaRPr lang="en-GB" noProof="0" smtClean="0"/>
          </a:p>
        </p:txBody>
      </p:sp>
      <p:sp>
        <p:nvSpPr>
          <p:cNvPr id="4100" name="Rectangle 4"/>
          <p:cNvSpPr>
            <a:spLocks noGrp="1" noChangeArrowheads="1"/>
          </p:cNvSpPr>
          <p:nvPr>
            <p:ph type="subTitle" idx="1"/>
          </p:nvPr>
        </p:nvSpPr>
        <p:spPr>
          <a:xfrm>
            <a:off x="304800" y="4648200"/>
            <a:ext cx="6400800" cy="1524000"/>
          </a:xfrm>
        </p:spPr>
        <p:txBody>
          <a:bodyPr anchor="b"/>
          <a:lstStyle>
            <a:lvl1pPr marL="0" indent="0">
              <a:lnSpc>
                <a:spcPct val="70000"/>
              </a:lnSpc>
              <a:buFontTx/>
              <a:buNone/>
              <a:defRPr sz="1800">
                <a:solidFill>
                  <a:schemeClr val="bg1"/>
                </a:solidFill>
              </a:defRPr>
            </a:lvl1pPr>
          </a:lstStyle>
          <a:p>
            <a:pPr lvl="0"/>
            <a:r>
              <a:rPr lang="en-US" noProof="0" smtClean="0"/>
              <a:t>Click to edit Master subtitle style</a:t>
            </a:r>
            <a:endParaRPr lang="en-GB" noProof="0" smtClean="0"/>
          </a:p>
        </p:txBody>
      </p:sp>
    </p:spTree>
    <p:extLst>
      <p:ext uri="{BB962C8B-B14F-4D97-AF65-F5344CB8AC3E}">
        <p14:creationId xmlns:p14="http://schemas.microsoft.com/office/powerpoint/2010/main" val="279453515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258957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411771566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33400" y="1676400"/>
            <a:ext cx="4000500" cy="4419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86300" y="1676400"/>
            <a:ext cx="4000500" cy="44196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6485167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8237989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3536230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4"/>
          <p:cNvSpPr>
            <a:spLocks noGrp="1" noChangeArrowheads="1"/>
          </p:cNvSpPr>
          <p:nvPr>
            <p:ph type="sldNum" sz="quarter" idx="11"/>
          </p:nvPr>
        </p:nvSpPr>
        <p:spPr>
          <a:xfrm>
            <a:off x="6934200" y="6400800"/>
            <a:ext cx="1905000" cy="457200"/>
          </a:xfrm>
          <a:prstGeom prst="rect">
            <a:avLst/>
          </a:prstGeom>
        </p:spPr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1581F384-E620-4382-AFF7-AF3B80F0D233}" type="slidenum">
              <a:rPr lang="en-GB" sz="2400">
                <a:solidFill>
                  <a:srgbClr val="000000"/>
                </a:solidFill>
              </a:rPr>
              <a:pPr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GB" sz="1400" dirty="0">
              <a:solidFill>
                <a:srgbClr val="000000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751953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Rectangle 4"/>
          <p:cNvSpPr>
            <a:spLocks noGrp="1" noChangeArrowheads="1"/>
          </p:cNvSpPr>
          <p:nvPr>
            <p:ph type="sldNum" sz="quarter" idx="11"/>
          </p:nvPr>
        </p:nvSpPr>
        <p:spPr>
          <a:xfrm>
            <a:off x="6934200" y="6400800"/>
            <a:ext cx="1905000" cy="457200"/>
          </a:xfrm>
          <a:prstGeom prst="rect">
            <a:avLst/>
          </a:prstGeom>
        </p:spPr>
        <p:txBody>
          <a:bodyPr/>
          <a:lstStyle>
            <a:lvl1pPr>
              <a:defRPr>
                <a:latin typeface="Arial" pitchFamily="34" charset="0"/>
              </a:defRPr>
            </a:lvl1pPr>
          </a:lstStyle>
          <a:p>
            <a:pPr eaLnBrk="0" fontAlgn="base" hangingPunct="0">
              <a:spcBef>
                <a:spcPct val="0"/>
              </a:spcBef>
              <a:spcAft>
                <a:spcPct val="0"/>
              </a:spcAft>
              <a:defRPr/>
            </a:pPr>
            <a:fld id="{822C6574-245F-412C-89F4-570491E9EEAD}" type="slidenum">
              <a:rPr lang="en-GB" sz="2400">
                <a:solidFill>
                  <a:srgbClr val="000000"/>
                </a:solidFill>
              </a:rPr>
              <a:pPr eaLnBrk="0" fontAlgn="base" hangingPunct="0">
                <a:spcBef>
                  <a:spcPct val="0"/>
                </a:spcBef>
                <a:spcAft>
                  <a:spcPct val="0"/>
                </a:spcAft>
                <a:defRPr/>
              </a:pPr>
              <a:t>‹#›</a:t>
            </a:fld>
            <a:endParaRPr lang="en-GB" sz="1400" dirty="0">
              <a:solidFill>
                <a:srgbClr val="000000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39240972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 smtClean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753695395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74830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48450" y="119063"/>
            <a:ext cx="2038350" cy="5976937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33400" y="119063"/>
            <a:ext cx="5962650" cy="5976937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5115312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body" idx="1"/>
          </p:nvPr>
        </p:nvSpPr>
        <p:spPr bwMode="auto">
          <a:xfrm>
            <a:off x="533400" y="1676400"/>
            <a:ext cx="8153400" cy="4419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Mastertextformat bearbeiten</a:t>
            </a:r>
          </a:p>
          <a:p>
            <a:pPr lvl="1"/>
            <a:r>
              <a:rPr lang="en-GB" smtClean="0"/>
              <a:t>Zweite Ebene</a:t>
            </a:r>
          </a:p>
          <a:p>
            <a:pPr lvl="2"/>
            <a:r>
              <a:rPr lang="en-GB" smtClean="0"/>
              <a:t>Dritte Ebene</a:t>
            </a:r>
          </a:p>
          <a:p>
            <a:pPr lvl="3"/>
            <a:r>
              <a:rPr lang="en-GB" smtClean="0"/>
              <a:t>Vierte Ebene</a:t>
            </a:r>
          </a:p>
          <a:p>
            <a:pPr lvl="4"/>
            <a:r>
              <a:rPr lang="en-GB" smtClean="0"/>
              <a:t>Fünfte Ebene</a:t>
            </a:r>
          </a:p>
        </p:txBody>
      </p:sp>
      <p:pic>
        <p:nvPicPr>
          <p:cNvPr id="1028" name="Picture 5" descr="eiopa_PLATFORM_segment2"/>
          <p:cNvPicPr>
            <a:picLocks noChangeAspect="1" noChangeArrowheads="1"/>
          </p:cNvPicPr>
          <p:nvPr/>
        </p:nvPicPr>
        <p:blipFill>
          <a:blip r:embed="rId1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1428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9" name="Picture 6" descr="eiopa_weiss"/>
          <p:cNvPicPr>
            <a:picLocks noChangeAspect="1" noChangeArrowheads="1"/>
          </p:cNvPicPr>
          <p:nvPr/>
        </p:nvPicPr>
        <p:blipFill>
          <a:blip r:embed="rId1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54813" y="652463"/>
            <a:ext cx="2160587" cy="7191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30" name="Line 7"/>
          <p:cNvSpPr>
            <a:spLocks noChangeShapeType="1"/>
          </p:cNvSpPr>
          <p:nvPr/>
        </p:nvSpPr>
        <p:spPr bwMode="auto">
          <a:xfrm>
            <a:off x="304800" y="6324600"/>
            <a:ext cx="8534400" cy="0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 wrap="none" anchor="ctr"/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endParaRPr lang="en-GB" sz="2400" dirty="0">
              <a:solidFill>
                <a:srgbClr val="000000"/>
              </a:solidFill>
              <a:latin typeface="Arial" charset="0"/>
            </a:endParaRPr>
          </a:p>
        </p:txBody>
      </p:sp>
      <p:sp>
        <p:nvSpPr>
          <p:cNvPr id="1031" name="Rectangle 8"/>
          <p:cNvSpPr>
            <a:spLocks noGrp="1" noChangeArrowheads="1"/>
          </p:cNvSpPr>
          <p:nvPr>
            <p:ph type="title"/>
          </p:nvPr>
        </p:nvSpPr>
        <p:spPr bwMode="auto">
          <a:xfrm>
            <a:off x="533400" y="119063"/>
            <a:ext cx="6248400" cy="106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0" tIns="0" rIns="0" bIns="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Mastertitelformat bearbeiten</a:t>
            </a:r>
          </a:p>
        </p:txBody>
      </p:sp>
      <p:sp>
        <p:nvSpPr>
          <p:cNvPr id="9" name="Slide Number Placeholder 3"/>
          <p:cNvSpPr txBox="1">
            <a:spLocks/>
          </p:cNvSpPr>
          <p:nvPr/>
        </p:nvSpPr>
        <p:spPr bwMode="auto">
          <a:xfrm>
            <a:off x="6724650" y="6324600"/>
            <a:ext cx="2114550" cy="474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>
            <a:defPPr>
              <a:defRPr lang="en-US"/>
            </a:defPPr>
            <a:lvl1pPr algn="r" rtl="0" fontAlgn="base">
              <a:spcBef>
                <a:spcPct val="0"/>
              </a:spcBef>
              <a:spcAft>
                <a:spcPct val="0"/>
              </a:spcAft>
              <a:defRPr sz="1100" kern="1200">
                <a:solidFill>
                  <a:schemeClr val="tx1"/>
                </a:solidFill>
                <a:latin typeface="+mn-lt"/>
                <a:ea typeface="ＭＳ Ｐゴシック" pitchFamily="96" charset="-128"/>
                <a:cs typeface="Arial" pitchFamily="34" charset="0"/>
              </a:defRPr>
            </a:lvl1pPr>
            <a:lvl2pPr marL="457200" algn="l" rtl="0" fontAlgn="base">
              <a:spcBef>
                <a:spcPct val="0"/>
              </a:spcBef>
              <a:spcAft>
                <a:spcPct val="0"/>
              </a:spcAft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2pPr>
            <a:lvl3pPr marL="914400" algn="l" rtl="0" fontAlgn="base">
              <a:spcBef>
                <a:spcPct val="0"/>
              </a:spcBef>
              <a:spcAft>
                <a:spcPct val="0"/>
              </a:spcAft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3pPr>
            <a:lvl4pPr marL="1371600" algn="l" rtl="0" fontAlgn="base">
              <a:spcBef>
                <a:spcPct val="0"/>
              </a:spcBef>
              <a:spcAft>
                <a:spcPct val="0"/>
              </a:spcAft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4pPr>
            <a:lvl5pPr marL="1828800" algn="l" rtl="0" fontAlgn="base">
              <a:spcBef>
                <a:spcPct val="0"/>
              </a:spcBef>
              <a:spcAft>
                <a:spcPct val="0"/>
              </a:spcAft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5pPr>
            <a:lvl6pPr marL="2286000" algn="l" defTabSz="914400" rtl="0" eaLnBrk="1" latinLnBrk="0" hangingPunct="1"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6pPr>
            <a:lvl7pPr marL="2743200" algn="l" defTabSz="914400" rtl="0" eaLnBrk="1" latinLnBrk="0" hangingPunct="1"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7pPr>
            <a:lvl8pPr marL="3200400" algn="l" defTabSz="914400" rtl="0" eaLnBrk="1" latinLnBrk="0" hangingPunct="1"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8pPr>
            <a:lvl9pPr marL="3657600" algn="l" defTabSz="914400" rtl="0" eaLnBrk="1" latinLnBrk="0" hangingPunct="1">
              <a:defRPr sz="1900" kern="1200">
                <a:solidFill>
                  <a:schemeClr val="tx1"/>
                </a:solidFill>
                <a:latin typeface="Arial" pitchFamily="34" charset="0"/>
                <a:ea typeface="+mn-ea"/>
                <a:cs typeface="Arial" pitchFamily="34" charset="0"/>
              </a:defRPr>
            </a:lvl9pPr>
          </a:lstStyle>
          <a:p>
            <a:pPr eaLnBrk="0" hangingPunct="0">
              <a:defRPr/>
            </a:pPr>
            <a:fld id="{C0524EBD-7DF8-4721-8A24-37FB8C9D9F9B}" type="slidenum">
              <a:rPr lang="en-GB" smtClean="0">
                <a:solidFill>
                  <a:srgbClr val="000000"/>
                </a:solidFill>
              </a:rPr>
              <a:pPr eaLnBrk="0" hangingPunct="0">
                <a:defRPr/>
              </a:pPr>
              <a:t>‹#›</a:t>
            </a:fld>
            <a:endParaRPr lang="en-GB" sz="1500" dirty="0">
              <a:solidFill>
                <a:srgbClr val="000000"/>
              </a:solidFill>
              <a:latin typeface="Arial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2950532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hf hdr="0" ft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+mj-lt"/>
          <a:ea typeface="MS PGothic" pitchFamily="34" charset="-128"/>
          <a:cs typeface="+mj-cs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MS PGothic" pitchFamily="34" charset="-128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MS PGothic" pitchFamily="34" charset="-128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MS PGothic" pitchFamily="34" charset="-128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MS PGothic" pitchFamily="34" charset="-128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ＭＳ Ｐゴシック" pitchFamily="96" charset="-128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ＭＳ Ｐゴシック" pitchFamily="96" charset="-128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ＭＳ Ｐゴシック" pitchFamily="96" charset="-128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2800">
          <a:solidFill>
            <a:schemeClr val="bg1"/>
          </a:solidFill>
          <a:latin typeface="Verdana Bold" pitchFamily="96" charset="0"/>
          <a:ea typeface="ＭＳ Ｐゴシック" pitchFamily="96" charset="-128"/>
        </a:defRPr>
      </a:lvl9pPr>
    </p:titleStyle>
    <p:bodyStyle>
      <a:lvl1pPr marL="342900" indent="-342900" algn="l" rtl="0" eaLnBrk="1" fontAlgn="base" hangingPunct="1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  <a:ea typeface="MS PGothic" pitchFamily="34" charset="-128"/>
          <a:cs typeface="+mn-cs"/>
        </a:defRPr>
      </a:lvl1pPr>
      <a:lvl2pPr marL="742950" indent="-285750" algn="l" rtl="0" eaLnBrk="1" fontAlgn="base" hangingPunct="1">
        <a:spcBef>
          <a:spcPct val="20000"/>
        </a:spcBef>
        <a:spcAft>
          <a:spcPct val="0"/>
        </a:spcAft>
        <a:buChar char="o"/>
        <a:defRPr sz="2000">
          <a:solidFill>
            <a:schemeClr val="tx1"/>
          </a:solidFill>
          <a:latin typeface="+mn-lt"/>
          <a:ea typeface="MS PGothic" pitchFamily="34" charset="-128"/>
        </a:defRPr>
      </a:lvl2pPr>
      <a:lvl3pPr marL="1143000" indent="-228600" algn="l" rtl="0" eaLnBrk="1" fontAlgn="base" hangingPunct="1">
        <a:spcBef>
          <a:spcPct val="20000"/>
        </a:spcBef>
        <a:spcAft>
          <a:spcPct val="0"/>
        </a:spcAft>
        <a:buChar char="-"/>
        <a:defRPr>
          <a:solidFill>
            <a:schemeClr val="tx1"/>
          </a:solidFill>
          <a:latin typeface="+mn-lt"/>
          <a:ea typeface="MS PGothic" pitchFamily="34" charset="-128"/>
        </a:defRPr>
      </a:lvl3pPr>
      <a:lvl4pPr marL="1562100" indent="-228600" algn="l" rtl="0" eaLnBrk="1" fontAlgn="base" hangingPunct="1">
        <a:spcBef>
          <a:spcPct val="20000"/>
        </a:spcBef>
        <a:spcAft>
          <a:spcPct val="0"/>
        </a:spcAft>
        <a:buFont typeface="Times" pitchFamily="18" charset="0"/>
        <a:buChar char="•"/>
        <a:defRPr sz="1600">
          <a:solidFill>
            <a:schemeClr val="tx1"/>
          </a:solidFill>
          <a:latin typeface="+mn-lt"/>
          <a:ea typeface="MS PGothic" pitchFamily="34" charset="-128"/>
        </a:defRPr>
      </a:lvl4pPr>
      <a:lvl5pPr marL="19812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MS PGothic" pitchFamily="34" charset="-128"/>
        </a:defRPr>
      </a:lvl5pPr>
      <a:lvl6pPr marL="24384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8956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3528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10000" indent="-228600" algn="l" rtl="0" eaLnBrk="1" fontAlgn="base" hangingPunct="1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wmf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mailto:Alexandra.dejong@eiopa.europa.eu" TargetMode="External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hyperlink" Target="https://register.eiopa.europa.eu/fileadmin/tx_dam/files/publications/otherdocuments/140520_DG_Letter_to_EIOPA_on__call_for_advice_portability.doc.pdf" TargetMode="Externa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160784" y="3294112"/>
            <a:ext cx="8299648" cy="1143000"/>
          </a:xfrm>
        </p:spPr>
        <p:txBody>
          <a:bodyPr/>
          <a:lstStyle/>
          <a:p>
            <a:pPr algn="ctr"/>
            <a:r>
              <a:rPr lang="de-DE" dirty="0" smtClean="0"/>
              <a:t>Transferability of acquired pension rights</a:t>
            </a:r>
            <a:br>
              <a:rPr lang="de-DE" dirty="0" smtClean="0"/>
            </a:br>
            <a:r>
              <a:rPr lang="de-DE" dirty="0" smtClean="0"/>
              <a:t>- update on EIOPA‘s work -</a:t>
            </a:r>
          </a:p>
        </p:txBody>
      </p:sp>
      <p:sp>
        <p:nvSpPr>
          <p:cNvPr id="6147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251520" y="4581128"/>
            <a:ext cx="6400800" cy="1524000"/>
          </a:xfrm>
          <a:noFill/>
        </p:spPr>
        <p:txBody>
          <a:bodyPr/>
          <a:lstStyle/>
          <a:p>
            <a:endParaRPr lang="de-DE" dirty="0" smtClean="0"/>
          </a:p>
          <a:p>
            <a:endParaRPr lang="de-DE" dirty="0" smtClean="0"/>
          </a:p>
          <a:p>
            <a:r>
              <a:rPr lang="de-DE" dirty="0" smtClean="0"/>
              <a:t>Alexandra de Jong</a:t>
            </a:r>
          </a:p>
          <a:p>
            <a:endParaRPr lang="de-DE" dirty="0"/>
          </a:p>
          <a:p>
            <a:r>
              <a:rPr lang="de-DE" dirty="0" smtClean="0"/>
              <a:t>OPSG</a:t>
            </a:r>
          </a:p>
          <a:p>
            <a:r>
              <a:rPr lang="de-DE" dirty="0" smtClean="0"/>
              <a:t>15 October 2014</a:t>
            </a:r>
          </a:p>
          <a:p>
            <a:r>
              <a:rPr lang="de-DE" dirty="0" smtClean="0"/>
              <a:t>Frankfurt  </a:t>
            </a:r>
          </a:p>
        </p:txBody>
      </p:sp>
    </p:spTree>
    <p:extLst>
      <p:ext uri="{BB962C8B-B14F-4D97-AF65-F5344CB8AC3E}">
        <p14:creationId xmlns:p14="http://schemas.microsoft.com/office/powerpoint/2010/main" val="401679478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Outline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514350" indent="-514350">
              <a:buFont typeface="+mj-lt"/>
              <a:buAutoNum type="romanUcPeriod"/>
            </a:pPr>
            <a:r>
              <a:rPr lang="en-GB" dirty="0" smtClean="0"/>
              <a:t>Background</a:t>
            </a:r>
          </a:p>
          <a:p>
            <a:pPr marL="514350" indent="-514350">
              <a:buFont typeface="+mj-lt"/>
              <a:buAutoNum type="romanUcPeriod"/>
            </a:pPr>
            <a:endParaRPr lang="en-GB" dirty="0" smtClean="0"/>
          </a:p>
          <a:p>
            <a:pPr marL="514350" indent="-514350">
              <a:buFont typeface="+mj-lt"/>
              <a:buAutoNum type="romanUcPeriod"/>
            </a:pPr>
            <a:r>
              <a:rPr lang="en-GB" dirty="0" smtClean="0"/>
              <a:t>On-going work by EIOPA</a:t>
            </a:r>
          </a:p>
          <a:p>
            <a:pPr marL="514350" indent="-514350">
              <a:buFont typeface="+mj-lt"/>
              <a:buAutoNum type="romanUcPeriod"/>
            </a:pPr>
            <a:endParaRPr lang="en-GB" dirty="0" smtClean="0"/>
          </a:p>
          <a:p>
            <a:pPr marL="514350" indent="-514350">
              <a:buFont typeface="+mj-lt"/>
              <a:buAutoNum type="romanUcPeriod"/>
            </a:pPr>
            <a:r>
              <a:rPr lang="en-GB" dirty="0" smtClean="0"/>
              <a:t>Issues identified so </a:t>
            </a:r>
            <a:r>
              <a:rPr lang="en-GB" dirty="0" smtClean="0"/>
              <a:t>far</a:t>
            </a:r>
          </a:p>
          <a:p>
            <a:pPr marL="514350" indent="-514350">
              <a:buFont typeface="+mj-lt"/>
              <a:buAutoNum type="romanUcPeriod"/>
            </a:pPr>
            <a:endParaRPr lang="en-GB" dirty="0" smtClean="0"/>
          </a:p>
          <a:p>
            <a:pPr marL="514350" indent="-514350">
              <a:buFont typeface="+mj-lt"/>
              <a:buAutoNum type="romanUcPeriod"/>
            </a:pPr>
            <a:r>
              <a:rPr lang="en-GB" dirty="0" smtClean="0"/>
              <a:t>Discussion</a:t>
            </a:r>
            <a:endParaRPr lang="en-GB" dirty="0" smtClean="0"/>
          </a:p>
          <a:p>
            <a:pPr marL="514350" indent="-514350">
              <a:buFont typeface="+mj-lt"/>
              <a:buAutoNum type="romanUcPeriod"/>
            </a:pPr>
            <a:endParaRPr lang="en-GB" dirty="0" smtClean="0"/>
          </a:p>
        </p:txBody>
      </p:sp>
    </p:spTree>
    <p:extLst>
      <p:ext uri="{BB962C8B-B14F-4D97-AF65-F5344CB8AC3E}">
        <p14:creationId xmlns:p14="http://schemas.microsoft.com/office/powerpoint/2010/main" val="2193355886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I. Background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EIOPA own initiative (WP 2014)</a:t>
            </a:r>
          </a:p>
          <a:p>
            <a:endParaRPr lang="en-GB" dirty="0" smtClean="0"/>
          </a:p>
          <a:p>
            <a:r>
              <a:rPr lang="en-GB" dirty="0" smtClean="0"/>
              <a:t>COM Call for Advice (June 2014)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78129014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I. COM Call for Advice - </a:t>
            </a:r>
            <a:r>
              <a:rPr lang="en-GB" dirty="0" smtClean="0">
                <a:solidFill>
                  <a:srgbClr val="FFFF00"/>
                </a:solidFill>
              </a:rPr>
              <a:t>contents</a:t>
            </a:r>
            <a:endParaRPr lang="en-GB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GB" dirty="0" smtClean="0"/>
              <a:t>EIOPA asked to provide the </a:t>
            </a:r>
            <a:r>
              <a:rPr lang="en-GB" smtClean="0"/>
              <a:t>COM with:</a:t>
            </a:r>
            <a:endParaRPr lang="en-GB" dirty="0" smtClean="0"/>
          </a:p>
          <a:p>
            <a:pPr marL="0" indent="0">
              <a:buNone/>
            </a:pPr>
            <a:endParaRPr lang="en-GB" dirty="0" smtClean="0"/>
          </a:p>
          <a:p>
            <a:r>
              <a:rPr lang="en-GB" dirty="0" smtClean="0"/>
              <a:t>overview </a:t>
            </a:r>
            <a:r>
              <a:rPr lang="en-GB" dirty="0"/>
              <a:t>of the existing arrangements </a:t>
            </a:r>
            <a:r>
              <a:rPr lang="en-GB" dirty="0" smtClean="0"/>
              <a:t>for transfers </a:t>
            </a:r>
            <a:r>
              <a:rPr lang="en-GB" dirty="0"/>
              <a:t>of acquired supplementary pension rights </a:t>
            </a:r>
            <a:r>
              <a:rPr lang="en-GB" dirty="0" smtClean="0"/>
              <a:t>(domestic and cross-border)</a:t>
            </a:r>
            <a:endParaRPr lang="en-GB" dirty="0"/>
          </a:p>
          <a:p>
            <a:r>
              <a:rPr lang="en-GB" dirty="0" smtClean="0"/>
              <a:t>“</a:t>
            </a:r>
            <a:r>
              <a:rPr lang="en-GB" dirty="0"/>
              <a:t>good” practices related to </a:t>
            </a:r>
            <a:r>
              <a:rPr lang="en-GB" dirty="0" smtClean="0"/>
              <a:t>transfers</a:t>
            </a:r>
          </a:p>
          <a:p>
            <a:r>
              <a:rPr lang="en-GB" dirty="0"/>
              <a:t>obstacles/difficulties affecting (or preventing</a:t>
            </a:r>
            <a:r>
              <a:rPr lang="en-GB" dirty="0" smtClean="0"/>
              <a:t>) transfers</a:t>
            </a:r>
          </a:p>
          <a:p>
            <a:r>
              <a:rPr lang="en-GB" dirty="0" smtClean="0"/>
              <a:t>quantitative </a:t>
            </a:r>
            <a:r>
              <a:rPr lang="en-GB" dirty="0"/>
              <a:t>data on transfers </a:t>
            </a:r>
            <a:r>
              <a:rPr lang="en-GB" dirty="0" smtClean="0"/>
              <a:t>of pension assets</a:t>
            </a:r>
            <a:endParaRPr lang="en-GB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776425277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II. On-going work by EIOPA - 	</a:t>
            </a:r>
            <a:r>
              <a:rPr lang="en-GB" dirty="0" smtClean="0">
                <a:solidFill>
                  <a:srgbClr val="FFFF00"/>
                </a:solidFill>
              </a:rPr>
              <a:t>content</a:t>
            </a:r>
            <a:endParaRPr lang="en-GB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GB" dirty="0" smtClean="0"/>
              <a:t>EIOPA plans to </a:t>
            </a:r>
          </a:p>
          <a:p>
            <a:r>
              <a:rPr lang="en-GB" dirty="0" smtClean="0"/>
              <a:t>Provide assessment of factual information</a:t>
            </a:r>
          </a:p>
          <a:p>
            <a:r>
              <a:rPr lang="en-GB" dirty="0" smtClean="0"/>
              <a:t>Report </a:t>
            </a:r>
            <a:r>
              <a:rPr lang="en-GB" dirty="0"/>
              <a:t>on “Good Practices” facilitating transfers</a:t>
            </a:r>
          </a:p>
          <a:p>
            <a:endParaRPr lang="en-GB" dirty="0" smtClean="0"/>
          </a:p>
          <a:p>
            <a:pPr marL="0" indent="0">
              <a:buNone/>
            </a:pPr>
            <a:r>
              <a:rPr lang="en-GB" dirty="0" smtClean="0"/>
              <a:t>EIOPA has </a:t>
            </a:r>
            <a:r>
              <a:rPr lang="en-GB" u="sng" dirty="0" smtClean="0"/>
              <a:t>no</a:t>
            </a:r>
            <a:r>
              <a:rPr lang="en-GB" dirty="0" smtClean="0"/>
              <a:t> ambition to:</a:t>
            </a:r>
          </a:p>
          <a:p>
            <a:r>
              <a:rPr lang="en-GB" dirty="0" smtClean="0"/>
              <a:t>Judge/comment on whether transferability of pension rights is desirable</a:t>
            </a:r>
          </a:p>
          <a:p>
            <a:r>
              <a:rPr lang="en-GB" dirty="0" smtClean="0"/>
              <a:t>Aim for harmonisation of national Social and Labour Law</a:t>
            </a:r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46715074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II. On-going work by EIOPA - 	</a:t>
            </a:r>
            <a:r>
              <a:rPr lang="en-GB" dirty="0">
                <a:solidFill>
                  <a:srgbClr val="FFFF00"/>
                </a:solidFill>
              </a:rPr>
              <a:t>t</a:t>
            </a:r>
            <a:r>
              <a:rPr lang="en-GB" dirty="0" smtClean="0">
                <a:solidFill>
                  <a:srgbClr val="FFFF00"/>
                </a:solidFill>
              </a:rPr>
              <a:t>imeline</a:t>
            </a:r>
            <a:endParaRPr lang="en-GB" dirty="0">
              <a:solidFill>
                <a:srgbClr val="FFFF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Work initiated in early 2014</a:t>
            </a:r>
          </a:p>
          <a:p>
            <a:endParaRPr lang="en-GB" dirty="0" smtClean="0"/>
          </a:p>
          <a:p>
            <a:r>
              <a:rPr lang="en-GB" dirty="0" smtClean="0"/>
              <a:t>Draft Report will be subject to public consultation (anticipated in Q1 2015)</a:t>
            </a:r>
          </a:p>
          <a:p>
            <a:endParaRPr lang="en-GB" dirty="0" smtClean="0"/>
          </a:p>
          <a:p>
            <a:r>
              <a:rPr lang="en-GB" dirty="0" smtClean="0"/>
              <a:t>Respond to COM by end July 2015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238782558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III. Issues identified so far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GB" dirty="0" smtClean="0"/>
              <a:t>Potential obstacles to transferability:</a:t>
            </a:r>
          </a:p>
          <a:p>
            <a:endParaRPr lang="en-GB" dirty="0" smtClean="0"/>
          </a:p>
          <a:p>
            <a:r>
              <a:rPr lang="en-GB" dirty="0" smtClean="0"/>
              <a:t>Requirements for receiving/ceding schemes</a:t>
            </a:r>
          </a:p>
          <a:p>
            <a:r>
              <a:rPr lang="en-GB" dirty="0" smtClean="0"/>
              <a:t>Advice and information</a:t>
            </a:r>
          </a:p>
          <a:p>
            <a:r>
              <a:rPr lang="en-GB" dirty="0" smtClean="0"/>
              <a:t>Costs and charges</a:t>
            </a:r>
          </a:p>
          <a:p>
            <a:r>
              <a:rPr lang="en-GB" dirty="0" smtClean="0"/>
              <a:t>Process </a:t>
            </a:r>
            <a:endParaRPr lang="en-GB" dirty="0" smtClean="0"/>
          </a:p>
          <a:p>
            <a:r>
              <a:rPr lang="en-GB" dirty="0" smtClean="0"/>
              <a:t>Taxation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185675896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IV. Discussion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endParaRPr lang="en-GB" dirty="0" smtClean="0"/>
          </a:p>
          <a:p>
            <a:r>
              <a:rPr lang="en-GB" dirty="0" smtClean="0"/>
              <a:t>In your view, are there any other obstacles to transferability?</a:t>
            </a:r>
            <a:endParaRPr lang="en-GB" dirty="0"/>
          </a:p>
        </p:txBody>
      </p:sp>
      <p:pic>
        <p:nvPicPr>
          <p:cNvPr id="1027" name="Picture 3" descr="C:\Users\JongAl\AppData\Local\Microsoft\Windows\Temporary Internet Files\Content.IE5\BWX1DNYO\MC900231222[1]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094256" y="3861048"/>
            <a:ext cx="2957465" cy="20656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98649864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Rectangle 2"/>
          <p:cNvSpPr>
            <a:spLocks noGrp="1" noChangeArrowheads="1"/>
          </p:cNvSpPr>
          <p:nvPr>
            <p:ph type="ctrTitle"/>
          </p:nvPr>
        </p:nvSpPr>
        <p:spPr>
          <a:xfrm>
            <a:off x="-631304" y="3933056"/>
            <a:ext cx="8299648" cy="1143000"/>
          </a:xfrm>
        </p:spPr>
        <p:txBody>
          <a:bodyPr/>
          <a:lstStyle/>
          <a:p>
            <a:pPr algn="ctr"/>
            <a:r>
              <a:rPr lang="de-DE" sz="4400" dirty="0" smtClean="0"/>
              <a:t>Thank you for your attention!</a:t>
            </a:r>
            <a:br>
              <a:rPr lang="de-DE" sz="4400" dirty="0" smtClean="0"/>
            </a:br>
            <a:r>
              <a:rPr lang="de-DE" sz="4400" dirty="0" smtClean="0"/>
              <a:t/>
            </a:r>
            <a:br>
              <a:rPr lang="de-DE" sz="4400" dirty="0" smtClean="0"/>
            </a:br>
            <a:r>
              <a:rPr lang="de-DE" sz="4400" dirty="0" smtClean="0"/>
              <a:t>Questions?</a:t>
            </a:r>
          </a:p>
        </p:txBody>
      </p:sp>
      <p:sp>
        <p:nvSpPr>
          <p:cNvPr id="2" name="Rectangle 1"/>
          <p:cNvSpPr/>
          <p:nvPr/>
        </p:nvSpPr>
        <p:spPr>
          <a:xfrm>
            <a:off x="179512" y="5345921"/>
            <a:ext cx="8964488" cy="132343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GB" sz="2000" dirty="0">
                <a:solidFill>
                  <a:srgbClr val="FFFFFF"/>
                </a:solidFill>
                <a:latin typeface="Arial" charset="0"/>
              </a:rPr>
              <a:t>Alexandra de Jong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GB" sz="2000" dirty="0">
                <a:solidFill>
                  <a:srgbClr val="FFFFFF"/>
                </a:solidFill>
                <a:latin typeface="Arial" charset="0"/>
              </a:rPr>
              <a:t>Expert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GB" sz="2000" dirty="0">
                <a:solidFill>
                  <a:srgbClr val="FFFFFF"/>
                </a:solidFill>
                <a:latin typeface="Arial" charset="0"/>
              </a:rPr>
              <a:t>Consumer Protection and Financial Innovation</a:t>
            </a:r>
          </a:p>
          <a:p>
            <a:pPr eaLnBrk="0" fontAlgn="base" hangingPunct="0">
              <a:spcBef>
                <a:spcPct val="0"/>
              </a:spcBef>
              <a:spcAft>
                <a:spcPct val="0"/>
              </a:spcAft>
            </a:pPr>
            <a:r>
              <a:rPr lang="en-GB" sz="2000" dirty="0">
                <a:solidFill>
                  <a:srgbClr val="FFFFFF"/>
                </a:solidFill>
                <a:latin typeface="Arial" charset="0"/>
                <a:hlinkClick r:id="rId3"/>
              </a:rPr>
              <a:t>Alexandra.dejong@eiopa.europa.eu</a:t>
            </a:r>
            <a:r>
              <a:rPr lang="en-GB" sz="2000" dirty="0">
                <a:solidFill>
                  <a:srgbClr val="FFFFFF"/>
                </a:solidFill>
                <a:latin typeface="Arial" charset="0"/>
              </a:rPr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10879648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References: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Call for </a:t>
            </a:r>
            <a:r>
              <a:rPr lang="en-GB" dirty="0"/>
              <a:t>Advice </a:t>
            </a:r>
            <a:r>
              <a:rPr lang="en-GB" dirty="0" smtClean="0"/>
              <a:t>from COM to EIOPA (2 </a:t>
            </a:r>
            <a:r>
              <a:rPr lang="en-GB" dirty="0"/>
              <a:t>June 2014): </a:t>
            </a:r>
            <a:r>
              <a:rPr lang="en-GB" dirty="0">
                <a:hlinkClick r:id="rId2"/>
              </a:rPr>
              <a:t>https://eiopa.europa.eu/fileadmin/tx_dam/files/publications/otherdocuments/140520_DG_Letter_to_EIOPA_on__</a:t>
            </a:r>
            <a:r>
              <a:rPr lang="en-GB" dirty="0" smtClean="0">
                <a:hlinkClick r:id="rId2"/>
              </a:rPr>
              <a:t>call_for_advice_portability.doc.pdf</a:t>
            </a:r>
            <a:r>
              <a:rPr lang="en-GB" dirty="0" smtClean="0"/>
              <a:t>  </a:t>
            </a:r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083741355"/>
      </p:ext>
    </p:extLst>
  </p:cSld>
  <p:clrMapOvr>
    <a:masterClrMapping/>
  </p:clrMapOvr>
</p:sld>
</file>

<file path=ppt/theme/theme1.xml><?xml version="1.0" encoding="utf-8"?>
<a:theme xmlns:a="http://schemas.openxmlformats.org/drawingml/2006/main" name="EIOPA_presentation_temp_Office2010">
  <a:themeElements>
    <a:clrScheme name="Office Theme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 Theme">
      <a:majorFont>
        <a:latin typeface="Verdana Bold"/>
        <a:ea typeface="ＭＳ Ｐゴシック"/>
        <a:cs typeface=""/>
      </a:majorFont>
      <a:minorFont>
        <a:latin typeface="Verdana"/>
        <a:ea typeface="ＭＳ Ｐゴシック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de-DE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  <a:ea typeface="ＭＳ Ｐゴシック" pitchFamily="96" charset="-128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  <a:extLst>
          <a:ext uri="{AF507438-7753-43E0-B8FC-AC1667EBCBE1}">
            <a14:hiddenEffects xmlns:a14="http://schemas.microsoft.com/office/drawing/2010/main">
              <a:effectLst>
                <a:outerShdw dist="35921" dir="2700000" algn="ctr" rotWithShape="0">
                  <a:schemeClr val="bg2"/>
                </a:outerShdw>
              </a:effectLst>
            </a14:hiddenEffects>
          </a:ext>
        </a:extLst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de-DE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Arial" charset="0"/>
            <a:ea typeface="ＭＳ Ｐゴシック" pitchFamily="96" charset="-128"/>
          </a:defRPr>
        </a:defPPr>
      </a:lstStyle>
    </a:lnDef>
  </a:objectDefaults>
  <a:extraClrSchemeLst>
    <a:extraClrScheme>
      <a:clrScheme name="Office Theme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Office Theme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713E39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BBAFAE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Office Theme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_rels/item4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4.xml"/></Relationships>
</file>

<file path=customXml/item1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Publication_x0020_Date xmlns="2b395ac2-8163-4b1c-b2c0-fcf6a8d6604b">2014-10-14T22:00:00+00:00</Publication_x0020_Date>
    <b687f5c370784be381b55f490b18f6b4 xmlns="46cf5d05-017c-4f03-b1f6-893edf8c1825" xsi:nil="true"/>
    <e3b8259dbd224628b8b94cebb83fde6b xmlns="46cf5d05-017c-4f03-b1f6-893edf8c1825" xsi:nil="true"/>
    <m4e5b9a57ee34142859f8aa69e31e7bd xmlns="46cf5d05-017c-4f03-b1f6-893edf8c1825" xsi:nil="true"/>
    <StartDate xmlns="http://schemas.microsoft.com/sharepoint/v3">2015-02-18T15:29:49+00:00</StartDate>
    <TaxCatchAll xmlns="ab8f74c7-0748-4175-b0a7-798791edd7a4">
      <Value>41</Value>
    </TaxCatchAll>
    <m303bdcee8174b2eb036ac305aa5a282 xmlns="ab8f74c7-0748-4175-b0a7-798791edd7a4">
      <Terms xmlns="http://schemas.microsoft.com/office/infopath/2007/PartnerControls"/>
    </m303bdcee8174b2eb036ac305aa5a282>
    <bc77dcd2bf4f4077b5153d8986ab7c79 xmlns="ab8f74c7-0748-4175-b0a7-798791edd7a4">
      <Terms xmlns="http://schemas.microsoft.com/office/infopath/2007/PartnerControls"/>
    </bc77dcd2bf4f4077b5153d8986ab7c79>
  </documentManagement>
</p:properties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Publication Document" ma:contentTypeID="0x010100F025371A0D5F1846930DBA2C9EDAF56600AFC9069F21C440458F2314C115976576" ma:contentTypeVersion="11" ma:contentTypeDescription="Create a new document." ma:contentTypeScope="" ma:versionID="6e209b6a576250e7fc5b8ecf72f2839e">
  <xsd:schema xmlns:xsd="http://www.w3.org/2001/XMLSchema" xmlns:xs="http://www.w3.org/2001/XMLSchema" xmlns:p="http://schemas.microsoft.com/office/2006/metadata/properties" xmlns:ns1="http://schemas.microsoft.com/sharepoint/v3" xmlns:ns2="ab8f74c7-0748-4175-b0a7-798791edd7a4" xmlns:ns3="46cf5d05-017c-4f03-b1f6-893edf8c1825" xmlns:ns4="2b395ac2-8163-4b1c-b2c0-fcf6a8d6604b" targetNamespace="http://schemas.microsoft.com/office/2006/metadata/properties" ma:root="true" ma:fieldsID="fbf1aeb962f0084c7fe7eb88515c8747" ns1:_="" ns2:_="" ns3:_="" ns4:_="">
    <xsd:import namespace="http://schemas.microsoft.com/sharepoint/v3"/>
    <xsd:import namespace="ab8f74c7-0748-4175-b0a7-798791edd7a4"/>
    <xsd:import namespace="46cf5d05-017c-4f03-b1f6-893edf8c1825"/>
    <xsd:import namespace="2b395ac2-8163-4b1c-b2c0-fcf6a8d6604b"/>
    <xsd:element name="properties">
      <xsd:complexType>
        <xsd:sequence>
          <xsd:element name="documentManagement">
            <xsd:complexType>
              <xsd:all>
                <xsd:element ref="ns2:TaxCatchAll" minOccurs="0"/>
                <xsd:element ref="ns2:TaxCatchAllLabel" minOccurs="0"/>
                <xsd:element ref="ns3:m4e5b9a57ee34142859f8aa69e31e7bd" minOccurs="0"/>
                <xsd:element ref="ns3:e3b8259dbd224628b8b94cebb83fde6b" minOccurs="0"/>
                <xsd:element ref="ns3:b687f5c370784be381b55f490b18f6b4" minOccurs="0"/>
                <xsd:element ref="ns4:Publication_x0020_Date" minOccurs="0"/>
                <xsd:element ref="ns1:StartDate" minOccurs="0"/>
                <xsd:element ref="ns3:SharedWithUsers" minOccurs="0"/>
                <xsd:element ref="ns2:bc77dcd2bf4f4077b5153d8986ab7c79" minOccurs="0"/>
                <xsd:element ref="ns2:m303bdcee8174b2eb036ac305aa5a282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http://schemas.microsoft.com/sharepoint/v3" elementFormDefault="qualified">
    <xsd:import namespace="http://schemas.microsoft.com/office/2006/documentManagement/types"/>
    <xsd:import namespace="http://schemas.microsoft.com/office/infopath/2007/PartnerControls"/>
    <xsd:element name="StartDate" ma:index="17" nillable="true" ma:displayName="Start Date" ma:default="[today]" ma:format="DateTime" ma:internalName="StartDate">
      <xsd:simpleType>
        <xsd:restriction base="dms:DateTim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ab8f74c7-0748-4175-b0a7-798791edd7a4" elementFormDefault="qualified">
    <xsd:import namespace="http://schemas.microsoft.com/office/2006/documentManagement/types"/>
    <xsd:import namespace="http://schemas.microsoft.com/office/infopath/2007/PartnerControls"/>
    <xsd:element name="TaxCatchAll" ma:index="8" nillable="true" ma:displayName="Taxonomy Catch All Column" ma:hidden="true" ma:list="{df6c9081-745a-4c96-a42a-40c5dedd0e67}" ma:internalName="TaxCatchAll" ma:showField="CatchAllData" ma:web="46cf5d05-017c-4f03-b1f6-893edf8c1825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TaxCatchAllLabel" ma:index="9" nillable="true" ma:displayName="Taxonomy Catch All Column1" ma:hidden="true" ma:list="{df6c9081-745a-4c96-a42a-40c5dedd0e67}" ma:internalName="TaxCatchAllLabel" ma:readOnly="true" ma:showField="CatchAllDataLabel" ma:web="46cf5d05-017c-4f03-b1f6-893edf8c1825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  <xsd:element name="bc77dcd2bf4f4077b5153d8986ab7c79" ma:index="20" nillable="true" ma:taxonomy="true" ma:internalName="bc77dcd2bf4f4077b5153d8986ab7c79" ma:taxonomyFieldName="ERISDocumentType" ma:displayName="Document Type" ma:default="" ma:fieldId="{bc77dcd2-bf4f-4077-b515-3d8986ab7c79}" ma:sspId="2b1776d1-ae3b-49f8-a97b-1474fa7fa346" ma:termSetId="8291263e-1670-46c0-b090-f3efb02d9c12" ma:anchorId="00000000-0000-0000-0000-000000000000" ma:open="false" ma:isKeyword="false">
      <xsd:complexType>
        <xsd:sequence>
          <xsd:element ref="pc:Terms" minOccurs="0" maxOccurs="1"/>
        </xsd:sequence>
      </xsd:complexType>
    </xsd:element>
    <xsd:element name="m303bdcee8174b2eb036ac305aa5a282" ma:index="22" nillable="true" ma:taxonomy="true" ma:internalName="m303bdcee8174b2eb036ac305aa5a282" ma:taxonomyFieldName="ERISKeywords" ma:displayName="Tags and Keywords" ma:default="" ma:fieldId="{6303bdce-e817-4b2e-b036-ac305aa5a282}" ma:taxonomyMulti="true" ma:sspId="2b1776d1-ae3b-49f8-a97b-1474fa7fa346" ma:termSetId="041e8d27-50b6-44df-be8e-d4aba88ea6ef" ma:anchorId="00000000-0000-0000-0000-000000000000" ma:open="false" ma:isKeyword="false">
      <xsd:complexType>
        <xsd:sequence>
          <xsd:element ref="pc:Terms" minOccurs="0" maxOccurs="1"/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46cf5d05-017c-4f03-b1f6-893edf8c1825" elementFormDefault="qualified">
    <xsd:import namespace="http://schemas.microsoft.com/office/2006/documentManagement/types"/>
    <xsd:import namespace="http://schemas.microsoft.com/office/infopath/2007/PartnerControls"/>
    <xsd:element name="m4e5b9a57ee34142859f8aa69e31e7bd" ma:index="10" nillable="true" ma:displayName="Document Type_0" ma:hidden="true" ma:internalName="m4e5b9a57ee34142859f8aa69e31e7bd">
      <xsd:simpleType>
        <xsd:restriction base="dms:Note"/>
      </xsd:simpleType>
    </xsd:element>
    <xsd:element name="e3b8259dbd224628b8b94cebb83fde6b" ma:index="12" nillable="true" ma:displayName="Document Topic_0" ma:hidden="true" ma:internalName="e3b8259dbd224628b8b94cebb83fde6b">
      <xsd:simpleType>
        <xsd:restriction base="dms:Note"/>
      </xsd:simpleType>
    </xsd:element>
    <xsd:element name="b687f5c370784be381b55f490b18f6b4" ma:index="14" nillable="true" ma:displayName="Involved Party_0" ma:hidden="true" ma:internalName="b687f5c370784be381b55f490b18f6b4">
      <xsd:simpleType>
        <xsd:restriction base="dms:Note"/>
      </xsd:simpleType>
    </xsd:element>
    <xsd:element name="SharedWithUsers" ma:index="19" nillable="true" ma:displayName="Shared With" ma:internalName="SharedWithUsers" ma:readOnly="true">
      <xsd:complexType>
        <xsd:complexContent>
          <xsd:extension base="dms:UserMulti">
            <xsd:sequence>
              <xsd:element name="UserInfo" minOccurs="0" maxOccurs="unbounded">
                <xsd:complexType>
                  <xsd:sequence>
                    <xsd:element name="DisplayName" type="xsd:string" minOccurs="0"/>
                    <xsd:element name="AccountId" type="dms:UserId" minOccurs="0" nillable="true"/>
                    <xsd:element name="AccountType" type="xsd:string" minOccurs="0"/>
                  </xsd:sequence>
                </xsd:complexType>
              </xsd:element>
            </xsd:sequence>
          </xsd:extension>
        </xsd:complexContent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2b395ac2-8163-4b1c-b2c0-fcf6a8d6604b" elementFormDefault="qualified">
    <xsd:import namespace="http://schemas.microsoft.com/office/2006/documentManagement/types"/>
    <xsd:import namespace="http://schemas.microsoft.com/office/infopath/2007/PartnerControls"/>
    <xsd:element name="Publication_x0020_Date" ma:index="16" nillable="true" ma:displayName="Publication Date" ma:format="DateOnly" ma:internalName="Publication_x0020_Date">
      <xsd:simpleType>
        <xsd:restriction base="dms:DateTim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4.xml><?xml version="1.0" encoding="utf-8"?>
<?mso-contentType ?>
<SharedContentType xmlns="Microsoft.SharePoint.Taxonomy.ContentTypeSync" SourceId="2b1776d1-ae3b-49f8-a97b-1474fa7fa346" ContentTypeId="0x0101" PreviousValue="false"/>
</file>

<file path=customXml/itemProps1.xml><?xml version="1.0" encoding="utf-8"?>
<ds:datastoreItem xmlns:ds="http://schemas.openxmlformats.org/officeDocument/2006/customXml" ds:itemID="{C0E38F8B-8F1D-413C-BF14-140D7D6C597C}"/>
</file>

<file path=customXml/itemProps2.xml><?xml version="1.0" encoding="utf-8"?>
<ds:datastoreItem xmlns:ds="http://schemas.openxmlformats.org/officeDocument/2006/customXml" ds:itemID="{A93529BC-B54D-4A9D-9F5D-81282744275E}"/>
</file>

<file path=customXml/itemProps3.xml><?xml version="1.0" encoding="utf-8"?>
<ds:datastoreItem xmlns:ds="http://schemas.openxmlformats.org/officeDocument/2006/customXml" ds:itemID="{96A4C486-AA76-4F99-9928-17120F8BB014}"/>
</file>

<file path=customXml/itemProps4.xml><?xml version="1.0" encoding="utf-8"?>
<ds:datastoreItem xmlns:ds="http://schemas.openxmlformats.org/officeDocument/2006/customXml" ds:itemID="{D887C5BA-046D-48F1-A7FD-5BCA78D1177E}"/>
</file>

<file path=docProps/app.xml><?xml version="1.0" encoding="utf-8"?>
<Properties xmlns="http://schemas.openxmlformats.org/officeDocument/2006/extended-properties" xmlns:vt="http://schemas.openxmlformats.org/officeDocument/2006/docPropsVTypes">
  <TotalTime>1619</TotalTime>
  <Words>251</Words>
  <Application>Microsoft Office PowerPoint</Application>
  <PresentationFormat>On-screen Show (4:3)</PresentationFormat>
  <Paragraphs>61</Paragraphs>
  <Slides>10</Slides>
  <Notes>2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1" baseType="lpstr">
      <vt:lpstr>EIOPA_presentation_temp_Office2010</vt:lpstr>
      <vt:lpstr>Transferability of acquired pension rights - update on EIOPA‘s work -</vt:lpstr>
      <vt:lpstr>Outline</vt:lpstr>
      <vt:lpstr>I. Background</vt:lpstr>
      <vt:lpstr>I. COM Call for Advice - contents</vt:lpstr>
      <vt:lpstr>II. On-going work by EIOPA -  content</vt:lpstr>
      <vt:lpstr>II. On-going work by EIOPA -  timeline</vt:lpstr>
      <vt:lpstr>III. Issues identified so far</vt:lpstr>
      <vt:lpstr>IV. Discussion</vt:lpstr>
      <vt:lpstr>Thank you for your attention!  Questions?</vt:lpstr>
      <vt:lpstr>References: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Transferability of acquired pension rights - update on EIOPA‘s work</dc:title>
  <dc:creator>Alexandra de Jong</dc:creator>
  <cp:lastModifiedBy>Alexandra de Jong</cp:lastModifiedBy>
  <cp:revision>13</cp:revision>
  <dcterms:created xsi:type="dcterms:W3CDTF">2014-09-23T10:00:52Z</dcterms:created>
  <dcterms:modified xsi:type="dcterms:W3CDTF">2014-10-13T08:02:00Z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AdHocReviewCycleID">
    <vt:i4>1210049370</vt:i4>
  </property>
  <property fmtid="{D5CDD505-2E9C-101B-9397-08002B2CF9AE}" pid="3" name="_NewReviewCycle">
    <vt:lpwstr/>
  </property>
  <property fmtid="{D5CDD505-2E9C-101B-9397-08002B2CF9AE}" pid="4" name="_EmailSubject">
    <vt:lpwstr>kind request: website update OPSG / meeting of 15 October</vt:lpwstr>
  </property>
  <property fmtid="{D5CDD505-2E9C-101B-9397-08002B2CF9AE}" pid="5" name="_AuthorEmail">
    <vt:lpwstr>Simona.Murariu@eiopa.europa.eu</vt:lpwstr>
  </property>
  <property fmtid="{D5CDD505-2E9C-101B-9397-08002B2CF9AE}" pid="6" name="_AuthorEmailDisplayName">
    <vt:lpwstr>Simona Murariu</vt:lpwstr>
  </property>
  <property fmtid="{D5CDD505-2E9C-101B-9397-08002B2CF9AE}" pid="7" name="_PreviousAdHocReviewCycleID">
    <vt:i4>-1496948439</vt:i4>
  </property>
  <property fmtid="{D5CDD505-2E9C-101B-9397-08002B2CF9AE}" pid="8" name="ContentTypeId">
    <vt:lpwstr>0x010100F025371A0D5F1846930DBA2C9EDAF56600AFC9069F21C440458F2314C115976576</vt:lpwstr>
  </property>
  <property fmtid="{D5CDD505-2E9C-101B-9397-08002B2CF9AE}" pid="9" name="Involved Party">
    <vt:lpwstr/>
  </property>
  <property fmtid="{D5CDD505-2E9C-101B-9397-08002B2CF9AE}" pid="10" name="lf7ec453acb346f5b4feea7d032d6f2c">
    <vt:lpwstr>Meetings|15a17da5-e312-47ac-b9f9-853188e9bb31</vt:lpwstr>
  </property>
  <property fmtid="{D5CDD505-2E9C-101B-9397-08002B2CF9AE}" pid="11" name="m4764fd034b84a6e893e168ee26c887c">
    <vt:lpwstr/>
  </property>
  <property fmtid="{D5CDD505-2E9C-101B-9397-08002B2CF9AE}" pid="12" name="Document Topic">
    <vt:lpwstr/>
  </property>
  <property fmtid="{D5CDD505-2E9C-101B-9397-08002B2CF9AE}" pid="13" name="Document Type">
    <vt:lpwstr>41;#Meetings|15a17da5-e312-47ac-b9f9-853188e9bb31</vt:lpwstr>
  </property>
  <property fmtid="{D5CDD505-2E9C-101B-9397-08002B2CF9AE}" pid="14" name="obb4efe42ba0440ebcc21f478af52bc7">
    <vt:lpwstr/>
  </property>
</Properties>
</file>